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383" r:id="rId3"/>
    <p:sldId id="395" r:id="rId4"/>
    <p:sldId id="396" r:id="rId5"/>
    <p:sldId id="397" r:id="rId6"/>
    <p:sldId id="398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408" r:id="rId15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19" r:id="rId26"/>
    <p:sldId id="407" r:id="rId27"/>
    <p:sldId id="420" r:id="rId28"/>
    <p:sldId id="421" r:id="rId29"/>
    <p:sldId id="422" r:id="rId30"/>
    <p:sldId id="423" r:id="rId31"/>
    <p:sldId id="424" r:id="rId32"/>
    <p:sldId id="426" r:id="rId33"/>
    <p:sldId id="427" r:id="rId34"/>
    <p:sldId id="428" r:id="rId35"/>
    <p:sldId id="429" r:id="rId36"/>
    <p:sldId id="430" r:id="rId37"/>
    <p:sldId id="431" r:id="rId38"/>
    <p:sldId id="432" r:id="rId39"/>
    <p:sldId id="433" r:id="rId40"/>
    <p:sldId id="435" r:id="rId41"/>
    <p:sldId id="436" r:id="rId42"/>
    <p:sldId id="437" r:id="rId43"/>
    <p:sldId id="438" r:id="rId44"/>
    <p:sldId id="440" r:id="rId45"/>
    <p:sldId id="441" r:id="rId46"/>
    <p:sldId id="439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772" userDrawn="1">
          <p15:clr>
            <a:srgbClr val="A4A3A4"/>
          </p15:clr>
        </p15:guide>
        <p15:guide id="3" orient="horz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CC"/>
    <a:srgbClr val="8238BA"/>
    <a:srgbClr val="DB1203"/>
    <a:srgbClr val="008000"/>
    <a:srgbClr val="FFCC66"/>
    <a:srgbClr val="FFFF99"/>
    <a:srgbClr val="FFFFCC"/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0" y="60"/>
      </p:cViewPr>
      <p:guideLst>
        <p:guide orient="horz" pos="2251"/>
        <p:guide pos="3772"/>
        <p:guide orient="horz"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0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3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3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22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7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68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5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071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9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1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85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3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2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0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6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79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3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565113" y="373572"/>
            <a:ext cx="11153104" cy="237300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8238BA"/>
                </a:solidFill>
              </a:rPr>
              <a:t>Технологии реализации ФГОС: проблемное обучение</a:t>
            </a:r>
          </a:p>
        </p:txBody>
      </p:sp>
      <p:pic>
        <p:nvPicPr>
          <p:cNvPr id="34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257" y="2852876"/>
            <a:ext cx="4964518" cy="231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Картинки по запросу gjpk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108" y="4362474"/>
            <a:ext cx="4843109" cy="196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840084" y="2576629"/>
            <a:ext cx="2687989" cy="2687990"/>
            <a:chOff x="1840084" y="2576629"/>
            <a:chExt cx="2687989" cy="2687990"/>
          </a:xfrm>
        </p:grpSpPr>
        <p:pic>
          <p:nvPicPr>
            <p:cNvPr id="1034" name="Picture 10" descr="Картинки по запросу глобус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40084" y="2576629"/>
              <a:ext cx="2687989" cy="2687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Картинки по запросу пазл 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7151" y="2610496"/>
              <a:ext cx="2292876" cy="2292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Картинки по запросу вопрос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5459" y="3350870"/>
              <a:ext cx="330627" cy="598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 10"/>
            <p:cNvSpPr/>
            <p:nvPr/>
          </p:nvSpPr>
          <p:spPr>
            <a:xfrm>
              <a:off x="2168078" y="2733600"/>
              <a:ext cx="2124000" cy="2069245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4290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444" y="2731912"/>
            <a:ext cx="5407380" cy="3115732"/>
          </a:xfrm>
          <a:prstGeom prst="rect">
            <a:avLst/>
          </a:prstGeom>
        </p:spPr>
      </p:pic>
      <p:sp>
        <p:nvSpPr>
          <p:cNvPr id="3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238BA"/>
                </a:solidFill>
              </a:rPr>
              <a:t>Классификация методов обучения</a:t>
            </a:r>
            <a:endParaRPr lang="ru-RU" sz="3200" b="1" dirty="0">
              <a:solidFill>
                <a:srgbClr val="8238BA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" y="2830641"/>
            <a:ext cx="4769557" cy="286737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868312" y="3614882"/>
            <a:ext cx="3025422" cy="36532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ИНТЕРАКТИВНЫЕ МЕТОДЫ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20369" y="4526915"/>
            <a:ext cx="2710017" cy="365329"/>
          </a:xfrm>
          <a:prstGeom prst="roundRect">
            <a:avLst/>
          </a:prstGeom>
          <a:gradFill flip="none" rotWithShape="1">
            <a:gsLst>
              <a:gs pos="0">
                <a:srgbClr val="8238BA">
                  <a:tint val="66000"/>
                  <a:satMod val="160000"/>
                </a:srgbClr>
              </a:gs>
              <a:gs pos="50000">
                <a:srgbClr val="8238BA">
                  <a:tint val="44500"/>
                  <a:satMod val="160000"/>
                </a:srgbClr>
              </a:gs>
              <a:gs pos="100000">
                <a:srgbClr val="8238BA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ИГРОВОЙ МЕТОД</a:t>
            </a:r>
            <a:endParaRPr lang="ru-RU" sz="1600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3217334" y="4096860"/>
            <a:ext cx="327377" cy="317824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897513" y="3537521"/>
            <a:ext cx="42220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/>
              <a:t>объединяет разнообразные игровые </a:t>
            </a:r>
            <a:r>
              <a:rPr lang="ru-RU" sz="2000" dirty="0" smtClean="0"/>
              <a:t>приёмы </a:t>
            </a:r>
            <a:r>
              <a:rPr lang="ru-RU" sz="2000" dirty="0"/>
              <a:t>в форме конкурсов, деловых и ролевых игр, соревнований, исследований</a:t>
            </a:r>
          </a:p>
        </p:txBody>
      </p:sp>
    </p:spTree>
    <p:extLst>
      <p:ext uri="{BB962C8B-B14F-4D97-AF65-F5344CB8AC3E}">
        <p14:creationId xmlns:p14="http://schemas.microsoft.com/office/powerpoint/2010/main" val="176104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444" y="2731912"/>
            <a:ext cx="5407380" cy="3115732"/>
          </a:xfrm>
          <a:prstGeom prst="rect">
            <a:avLst/>
          </a:prstGeom>
        </p:spPr>
      </p:pic>
      <p:sp>
        <p:nvSpPr>
          <p:cNvPr id="3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238BA"/>
                </a:solidFill>
              </a:rPr>
              <a:t>Классификация методов обучения</a:t>
            </a:r>
            <a:endParaRPr lang="ru-RU" sz="3200" b="1" dirty="0">
              <a:solidFill>
                <a:srgbClr val="8238BA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" y="2830641"/>
            <a:ext cx="4769557" cy="286737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868312" y="3614882"/>
            <a:ext cx="3025422" cy="36532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ИНТЕРАКТИВНЫЕ МЕТОДЫ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20369" y="4504337"/>
            <a:ext cx="2710017" cy="566957"/>
          </a:xfrm>
          <a:prstGeom prst="roundRect">
            <a:avLst/>
          </a:prstGeom>
          <a:gradFill flip="none" rotWithShape="1">
            <a:gsLst>
              <a:gs pos="0">
                <a:srgbClr val="8238BA">
                  <a:tint val="66000"/>
                  <a:satMod val="160000"/>
                </a:srgbClr>
              </a:gs>
              <a:gs pos="50000">
                <a:srgbClr val="8238BA">
                  <a:tint val="44500"/>
                  <a:satMod val="160000"/>
                </a:srgbClr>
              </a:gs>
              <a:gs pos="100000">
                <a:srgbClr val="8238BA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ИССЛЕДОВАТЕЛЬСКИЙ МЕТОД</a:t>
            </a:r>
            <a:endParaRPr lang="ru-RU" sz="1600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3217334" y="4096860"/>
            <a:ext cx="327377" cy="317824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863646" y="3537521"/>
            <a:ext cx="43123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/>
              <a:t>перекликается с проблемным </a:t>
            </a:r>
            <a:r>
              <a:rPr lang="ru-RU" sz="2000" dirty="0" smtClean="0"/>
              <a:t>методом, но </a:t>
            </a:r>
            <a:r>
              <a:rPr lang="ru-RU" sz="2000" dirty="0"/>
              <a:t>учитель сам формулирует </a:t>
            </a:r>
            <a:r>
              <a:rPr lang="ru-RU" sz="2000" dirty="0" smtClean="0"/>
              <a:t>проблему, а обучающиеся  организуют и осуществляют </a:t>
            </a:r>
            <a:r>
              <a:rPr lang="ru-RU" sz="2000" dirty="0"/>
              <a:t>исследовательскую </a:t>
            </a:r>
            <a:r>
              <a:rPr lang="ru-RU" sz="2000" dirty="0" smtClean="0"/>
              <a:t>деятельность по её изучению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0880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444" y="2697906"/>
            <a:ext cx="5407380" cy="3115732"/>
          </a:xfrm>
          <a:prstGeom prst="rect">
            <a:avLst/>
          </a:prstGeom>
        </p:spPr>
      </p:pic>
      <p:sp>
        <p:nvSpPr>
          <p:cNvPr id="3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238BA"/>
                </a:solidFill>
              </a:rPr>
              <a:t>Классификация методов обучения</a:t>
            </a:r>
            <a:endParaRPr lang="ru-RU" sz="3200" b="1" dirty="0">
              <a:solidFill>
                <a:srgbClr val="8238BA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" y="2830641"/>
            <a:ext cx="4769557" cy="286737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868312" y="3614882"/>
            <a:ext cx="3025422" cy="36532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ИНТЕРАКТИВНЫЕ МЕТОДЫ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20369" y="4515626"/>
            <a:ext cx="2710017" cy="365329"/>
          </a:xfrm>
          <a:prstGeom prst="roundRect">
            <a:avLst/>
          </a:prstGeom>
          <a:gradFill flip="none" rotWithShape="1">
            <a:gsLst>
              <a:gs pos="0">
                <a:srgbClr val="8238BA">
                  <a:tint val="66000"/>
                  <a:satMod val="160000"/>
                </a:srgbClr>
              </a:gs>
              <a:gs pos="50000">
                <a:srgbClr val="8238BA">
                  <a:tint val="44500"/>
                  <a:satMod val="160000"/>
                </a:srgbClr>
              </a:gs>
              <a:gs pos="100000">
                <a:srgbClr val="8238BA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МЕТОД  ДИАЛОГА</a:t>
            </a:r>
            <a:endParaRPr lang="ru-RU" sz="1600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3217334" y="4096860"/>
            <a:ext cx="327377" cy="317824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807202" y="3291299"/>
            <a:ext cx="43123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основывается </a:t>
            </a:r>
            <a:r>
              <a:rPr lang="ru-RU" sz="2000" dirty="0"/>
              <a:t>на проведении </a:t>
            </a:r>
            <a:r>
              <a:rPr lang="ru-RU" sz="2000" dirty="0" smtClean="0"/>
              <a:t>диалога, когда истина </a:t>
            </a:r>
            <a:r>
              <a:rPr lang="ru-RU" sz="2000" dirty="0"/>
              <a:t>и знания не даны в готовом виде, а представляют собой проблему и предполагают </a:t>
            </a:r>
            <a:r>
              <a:rPr lang="ru-RU" sz="2000" dirty="0" smtClean="0"/>
              <a:t>поиск, представлен </a:t>
            </a:r>
            <a:r>
              <a:rPr lang="ru-RU" sz="2000" dirty="0"/>
              <a:t>диспутами, дискуссиями, открытыми форумами, «круглыми столами».</a:t>
            </a:r>
          </a:p>
        </p:txBody>
      </p:sp>
    </p:spTree>
    <p:extLst>
      <p:ext uri="{BB962C8B-B14F-4D97-AF65-F5344CB8AC3E}">
        <p14:creationId xmlns:p14="http://schemas.microsoft.com/office/powerpoint/2010/main" val="158143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252" y="1399822"/>
            <a:ext cx="3755496" cy="14449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6088" y="3755887"/>
            <a:ext cx="69652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рамках </a:t>
            </a:r>
            <a:r>
              <a:rPr lang="ru-RU" sz="2000" dirty="0" smtClean="0"/>
              <a:t>реализации ФГОС </a:t>
            </a:r>
            <a:r>
              <a:rPr lang="ru-RU" sz="2000" dirty="0"/>
              <a:t>предполагается использование активных и интерактивных методов, как более действенных и </a:t>
            </a:r>
            <a:r>
              <a:rPr lang="ru-RU" sz="2000" dirty="0" smtClean="0"/>
              <a:t>эффективных.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36800" y="3375378"/>
            <a:ext cx="8116712" cy="1670755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85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3" y="1798118"/>
            <a:ext cx="4977110" cy="32351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6" y="1790012"/>
            <a:ext cx="11244336" cy="32351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12227" y="2745853"/>
            <a:ext cx="48492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Формирование </a:t>
            </a:r>
            <a:r>
              <a:rPr lang="ru-RU" sz="2000" dirty="0"/>
              <a:t>культуры проблемной деятельности </a:t>
            </a:r>
            <a:r>
              <a:rPr lang="ru-RU" sz="2000" dirty="0" smtClean="0"/>
              <a:t>обучающихся  – одна </a:t>
            </a:r>
            <a:r>
              <a:rPr lang="ru-RU" sz="2000" dirty="0"/>
              <a:t>из основных общеобразовательных и воспитательных задач. </a:t>
            </a:r>
          </a:p>
        </p:txBody>
      </p:sp>
    </p:spTree>
    <p:extLst>
      <p:ext uri="{BB962C8B-B14F-4D97-AF65-F5344CB8AC3E}">
        <p14:creationId xmlns:p14="http://schemas.microsoft.com/office/powerpoint/2010/main" val="302415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/>
          </p:nvPr>
        </p:nvSpPr>
        <p:spPr>
          <a:xfrm>
            <a:off x="553158" y="1388534"/>
            <a:ext cx="5429954" cy="13716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8238BA"/>
                </a:solidFill>
              </a:rPr>
              <a:t>Механизм психологических процессов при </a:t>
            </a:r>
            <a:br>
              <a:rPr lang="ru-RU" sz="3200" b="1" dirty="0" smtClean="0">
                <a:solidFill>
                  <a:srgbClr val="8238BA"/>
                </a:solidFill>
              </a:rPr>
            </a:br>
            <a:r>
              <a:rPr lang="ru-RU" sz="3200" b="1" dirty="0" smtClean="0">
                <a:solidFill>
                  <a:srgbClr val="8238BA"/>
                </a:solidFill>
              </a:rPr>
              <a:t>проблемном обучении</a:t>
            </a:r>
            <a:endParaRPr lang="ru-RU" sz="3200" b="1" dirty="0">
              <a:solidFill>
                <a:srgbClr val="8238BA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7644" y="3271504"/>
            <a:ext cx="58250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</a:t>
            </a:r>
            <a:r>
              <a:rPr lang="ru-RU" sz="2000" dirty="0" smtClean="0"/>
              <a:t>ри </a:t>
            </a:r>
            <a:r>
              <a:rPr lang="ru-RU" sz="2000" dirty="0"/>
              <a:t>столкновении с новой, непонятной проблемой у обучающегося возникает состояние недоумения, удивления. </a:t>
            </a:r>
            <a:endParaRPr lang="ru-RU" sz="2000" dirty="0" smtClean="0"/>
          </a:p>
          <a:p>
            <a:r>
              <a:rPr lang="ru-RU" sz="2000" dirty="0" smtClean="0"/>
              <a:t>Далее </a:t>
            </a:r>
            <a:r>
              <a:rPr lang="ru-RU" sz="2000" dirty="0"/>
              <a:t>мыслительный процесс происходит по схеме: выдвижение </a:t>
            </a:r>
            <a:r>
              <a:rPr lang="ru-RU" sz="2000" dirty="0" smtClean="0"/>
              <a:t>гипотез → </a:t>
            </a:r>
            <a:r>
              <a:rPr lang="ru-RU" sz="2000" dirty="0"/>
              <a:t>обоснование </a:t>
            </a:r>
            <a:r>
              <a:rPr lang="ru-RU" sz="2000" dirty="0" smtClean="0"/>
              <a:t>→ проверка.</a:t>
            </a:r>
          </a:p>
          <a:p>
            <a:r>
              <a:rPr lang="ru-RU" sz="2000" dirty="0" smtClean="0"/>
              <a:t>Ученик </a:t>
            </a:r>
            <a:r>
              <a:rPr lang="ru-RU" sz="2000" dirty="0"/>
              <a:t>либо самостоятельно осуществляет мыслительный поиск, открытие неизвестного, либо </a:t>
            </a:r>
            <a:br>
              <a:rPr lang="ru-RU" sz="2000" dirty="0"/>
            </a:br>
            <a:r>
              <a:rPr lang="ru-RU" sz="2000" dirty="0" smtClean="0"/>
              <a:t>с </a:t>
            </a:r>
            <a:r>
              <a:rPr lang="ru-RU" sz="2000" dirty="0"/>
              <a:t>помощью </a:t>
            </a:r>
            <a:r>
              <a:rPr lang="ru-RU" sz="2000" dirty="0" smtClean="0"/>
              <a:t>учителя.</a:t>
            </a:r>
            <a:endParaRPr lang="ru-RU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1874" y="1978300"/>
            <a:ext cx="3549539" cy="26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655" y="1600199"/>
            <a:ext cx="4625976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7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7563" y="1862666"/>
            <a:ext cx="5364664" cy="303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5" y="1862666"/>
            <a:ext cx="11244336" cy="30399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73472" y="2105381"/>
            <a:ext cx="48492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Проблемное обучение предполагает не только усвоение результатов научного познания, но и самого пути познания, способов творческой деятельности. В его основе лежит </a:t>
            </a:r>
            <a:r>
              <a:rPr lang="ru-RU" sz="2000" dirty="0" err="1"/>
              <a:t>деятельностный</a:t>
            </a:r>
            <a:r>
              <a:rPr lang="ru-RU" sz="2000" dirty="0"/>
              <a:t> принцип организации процесса обучения, </a:t>
            </a:r>
            <a:r>
              <a:rPr lang="ru-RU" sz="2000" dirty="0" smtClean="0"/>
              <a:t>приоритет отдаётся </a:t>
            </a:r>
            <a:r>
              <a:rPr lang="ru-RU" sz="2000" dirty="0"/>
              <a:t>поисковой учебно-познавательной деятельности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202641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238BA"/>
                </a:solidFill>
              </a:rPr>
              <a:t>Развитие теории проблемного обучения</a:t>
            </a:r>
            <a:endParaRPr lang="ru-RU" sz="3200" b="1" dirty="0">
              <a:solidFill>
                <a:srgbClr val="8238BA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44735" y="5459587"/>
            <a:ext cx="2224157" cy="72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Сократ</a:t>
            </a:r>
          </a:p>
          <a:p>
            <a:pPr algn="ctr"/>
            <a:r>
              <a:rPr lang="ru-RU" sz="1400" dirty="0" smtClean="0"/>
              <a:t>древнегреческий философ</a:t>
            </a:r>
            <a:endParaRPr lang="ru-RU" sz="1400" dirty="0"/>
          </a:p>
        </p:txBody>
      </p:sp>
      <p:pic>
        <p:nvPicPr>
          <p:cNvPr id="17412" name="Picture 4" descr="Картинки по запросу жж русс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286" y="2639218"/>
            <a:ext cx="1886219" cy="2628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920236" y="5470874"/>
            <a:ext cx="2575594" cy="72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Ж.Ж. Руссо</a:t>
            </a:r>
          </a:p>
          <a:p>
            <a:pPr algn="ctr"/>
            <a:r>
              <a:rPr lang="ru-RU" sz="1400" dirty="0"/>
              <a:t>французский философ, </a:t>
            </a:r>
            <a:r>
              <a:rPr lang="ru-RU" sz="1400" dirty="0" smtClean="0"/>
              <a:t>писатель эпохи </a:t>
            </a:r>
            <a:r>
              <a:rPr lang="ru-RU" sz="1400" dirty="0"/>
              <a:t>Просвещения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346407" y="5459587"/>
            <a:ext cx="2575594" cy="72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К.Д. Ушинский</a:t>
            </a:r>
          </a:p>
          <a:p>
            <a:pPr algn="ctr"/>
            <a:r>
              <a:rPr lang="ru-RU" sz="1400" dirty="0" smtClean="0"/>
              <a:t>русский педагог, писатель</a:t>
            </a:r>
            <a:endParaRPr lang="ru-RU" sz="1400" dirty="0"/>
          </a:p>
        </p:txBody>
      </p:sp>
      <p:pic>
        <p:nvPicPr>
          <p:cNvPr id="17414" name="Picture 6" descr="Картинки по запросу кд ушинский\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295" y="2648321"/>
            <a:ext cx="2065817" cy="2628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14" y="2648321"/>
            <a:ext cx="2030398" cy="26280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92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9064" y="2333134"/>
            <a:ext cx="6547557" cy="4090243"/>
          </a:xfrm>
          <a:prstGeom prst="rect">
            <a:avLst/>
          </a:prstGeom>
        </p:spPr>
      </p:pic>
      <p:sp>
        <p:nvSpPr>
          <p:cNvPr id="3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238BA"/>
                </a:solidFill>
              </a:rPr>
              <a:t>Развитие теории проблемного обучения</a:t>
            </a:r>
            <a:endParaRPr lang="ru-RU" sz="3200" b="1" dirty="0">
              <a:solidFill>
                <a:srgbClr val="8238BA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6870" y="5444063"/>
            <a:ext cx="2736000" cy="72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Дж. </a:t>
            </a:r>
            <a:r>
              <a:rPr lang="ru-RU" b="1" dirty="0" err="1" smtClean="0"/>
              <a:t>Дьюи</a:t>
            </a:r>
            <a:endParaRPr lang="ru-RU" b="1" dirty="0" smtClean="0"/>
          </a:p>
          <a:p>
            <a:pPr algn="ctr"/>
            <a:r>
              <a:rPr lang="ru-RU" sz="1400" dirty="0" smtClean="0"/>
              <a:t>американский философ и педагог</a:t>
            </a:r>
            <a:endParaRPr lang="ru-RU" sz="1400" dirty="0"/>
          </a:p>
        </p:txBody>
      </p:sp>
      <p:pic>
        <p:nvPicPr>
          <p:cNvPr id="16388" name="Picture 4" descr="Картинки по запросу Дж. Дью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4313" y="2615141"/>
            <a:ext cx="1905000" cy="26765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43507" y="2769016"/>
            <a:ext cx="52709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Психологические </a:t>
            </a:r>
            <a:r>
              <a:rPr lang="ru-RU" sz="2000" b="1" dirty="0">
                <a:solidFill>
                  <a:srgbClr val="C00000"/>
                </a:solidFill>
              </a:rPr>
              <a:t>механизмы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способности </a:t>
            </a:r>
            <a:r>
              <a:rPr lang="ru-RU" sz="2000" b="1" dirty="0">
                <a:solidFill>
                  <a:srgbClr val="C00000"/>
                </a:solidFill>
              </a:rPr>
              <a:t>решать проблемы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60622" y="3301741"/>
            <a:ext cx="54751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dirty="0"/>
              <a:t>принимаются во внимание все возможные решения или </a:t>
            </a:r>
            <a:r>
              <a:rPr lang="ru-RU" dirty="0" smtClean="0"/>
              <a:t>предположения;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 smtClean="0"/>
              <a:t>индивид </a:t>
            </a:r>
            <a:r>
              <a:rPr lang="ru-RU" dirty="0"/>
              <a:t>осознает затруднение и формулирует проблему, которую необходимо </a:t>
            </a:r>
            <a:r>
              <a:rPr lang="ru-RU" dirty="0" smtClean="0"/>
              <a:t>решить;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 smtClean="0"/>
              <a:t>предположения </a:t>
            </a:r>
            <a:r>
              <a:rPr lang="ru-RU" dirty="0"/>
              <a:t>используются как гипотезы, определяющие наблюдения и сбор </a:t>
            </a:r>
            <a:r>
              <a:rPr lang="ru-RU" dirty="0" smtClean="0"/>
              <a:t>фактов;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 smtClean="0"/>
              <a:t>проводится </a:t>
            </a:r>
            <a:r>
              <a:rPr lang="ru-RU" dirty="0"/>
              <a:t>аргументация и приведение в порядок обнаруженных </a:t>
            </a:r>
            <a:r>
              <a:rPr lang="ru-RU" dirty="0" smtClean="0"/>
              <a:t>фактов;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 smtClean="0"/>
              <a:t>проводится </a:t>
            </a:r>
            <a:r>
              <a:rPr lang="ru-RU" dirty="0"/>
              <a:t>практическая или воображаемая проверка правильности выдвинутых гипотез.</a:t>
            </a:r>
          </a:p>
        </p:txBody>
      </p:sp>
    </p:spTree>
    <p:extLst>
      <p:ext uri="{BB962C8B-B14F-4D97-AF65-F5344CB8AC3E}">
        <p14:creationId xmlns:p14="http://schemas.microsoft.com/office/powerpoint/2010/main" val="92690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07467" y="2269668"/>
            <a:ext cx="6649154" cy="4153710"/>
          </a:xfrm>
          <a:prstGeom prst="rect">
            <a:avLst/>
          </a:prstGeom>
        </p:spPr>
      </p:pic>
      <p:sp>
        <p:nvSpPr>
          <p:cNvPr id="3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238BA"/>
                </a:solidFill>
              </a:rPr>
              <a:t>Развитие теории проблемного обучения</a:t>
            </a:r>
            <a:endParaRPr lang="ru-RU" sz="3200" b="1" dirty="0">
              <a:solidFill>
                <a:srgbClr val="8238BA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6870" y="5444063"/>
            <a:ext cx="3110330" cy="72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М.И. </a:t>
            </a:r>
            <a:r>
              <a:rPr lang="ru-RU" b="1" dirty="0" err="1"/>
              <a:t>Махмутов</a:t>
            </a:r>
            <a:r>
              <a:rPr lang="ru-RU" b="1" dirty="0"/>
              <a:t> </a:t>
            </a:r>
            <a:endParaRPr lang="ru-RU" sz="1400" dirty="0"/>
          </a:p>
          <a:p>
            <a:pPr algn="ctr"/>
            <a:r>
              <a:rPr lang="ru-RU" sz="1400" dirty="0" smtClean="0"/>
              <a:t>академик</a:t>
            </a:r>
            <a:r>
              <a:rPr lang="ru-RU" sz="1400" dirty="0"/>
              <a:t>, доктор педагогических </a:t>
            </a:r>
            <a:r>
              <a:rPr lang="ru-RU" sz="1400" dirty="0" smtClean="0"/>
              <a:t>наук</a:t>
            </a:r>
            <a:endParaRPr lang="ru-RU" sz="11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60622" y="2769802"/>
            <a:ext cx="57686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П</a:t>
            </a:r>
            <a:r>
              <a:rPr lang="ru-RU" b="1" dirty="0" smtClean="0"/>
              <a:t>роблемное </a:t>
            </a:r>
            <a:r>
              <a:rPr lang="ru-RU" b="1" dirty="0"/>
              <a:t>обучение</a:t>
            </a:r>
            <a:r>
              <a:rPr lang="ru-RU" dirty="0"/>
              <a:t> – это тип развивающего обучения, в котором сочетаются систематическая самостоятельная поисковая деятельность учащихся с усвоением ими готовых выводов науки, а система методов построена с учётом целеполагания и принципа </a:t>
            </a:r>
            <a:r>
              <a:rPr lang="ru-RU" dirty="0" err="1"/>
              <a:t>проблемности</a:t>
            </a:r>
            <a:r>
              <a:rPr lang="ru-RU" dirty="0"/>
              <a:t>; процесс взаимодействия преподавания и учения ориентирован на формирование познавательной самостоятельности учащихся, устойчивых мотивов учения и мыслительных (включая и творческие) способностей в ходе усвоения ими научных понятий и способов деятельности, детерминированного системой проблемных </a:t>
            </a:r>
            <a:r>
              <a:rPr lang="ru-RU" dirty="0" smtClean="0"/>
              <a:t>ситуаций.</a:t>
            </a:r>
            <a:endParaRPr lang="ru-RU" dirty="0"/>
          </a:p>
        </p:txBody>
      </p:sp>
      <p:pic>
        <p:nvPicPr>
          <p:cNvPr id="20482" name="Picture 2" descr="http://museum.antat.ru/userfiles/1986%20%20%20web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0"/>
          <a:stretch/>
        </p:blipFill>
        <p:spPr bwMode="auto">
          <a:xfrm flipH="1">
            <a:off x="1846787" y="2656127"/>
            <a:ext cx="1833606" cy="26640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78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3494658" y="3592745"/>
            <a:ext cx="2842342" cy="2204102"/>
            <a:chOff x="7775729" y="3564346"/>
            <a:chExt cx="3133692" cy="249737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2"/>
            <a:srcRect l="64034" t="51817"/>
            <a:stretch/>
          </p:blipFill>
          <p:spPr>
            <a:xfrm rot="1727129">
              <a:off x="7775729" y="3564346"/>
              <a:ext cx="3133692" cy="24973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4" name="Заголовок 5"/>
            <p:cNvSpPr txBox="1">
              <a:spLocks/>
            </p:cNvSpPr>
            <p:nvPr/>
          </p:nvSpPr>
          <p:spPr>
            <a:xfrm rot="21079593" flipH="1">
              <a:off x="8312427" y="4472722"/>
              <a:ext cx="2260408" cy="1040149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2000" b="1" dirty="0" smtClean="0"/>
                <a:t>познавательное</a:t>
              </a:r>
            </a:p>
            <a:p>
              <a:r>
                <a:rPr lang="ru-RU" sz="2000" b="1" dirty="0"/>
                <a:t> </a:t>
              </a:r>
              <a:r>
                <a:rPr lang="ru-RU" sz="2000" b="1" dirty="0" smtClean="0"/>
                <a:t>       </a:t>
              </a:r>
            </a:p>
            <a:p>
              <a:r>
                <a:rPr lang="ru-RU" sz="2000" b="1" dirty="0" smtClean="0"/>
                <a:t>     развитие</a:t>
              </a:r>
              <a:endParaRPr lang="ru-RU" sz="2000" b="1" dirty="0">
                <a:solidFill>
                  <a:srgbClr val="8238BA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150878" y="1795444"/>
            <a:ext cx="2464205" cy="2314585"/>
            <a:chOff x="6384129" y="4166998"/>
            <a:chExt cx="2423319" cy="2426137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2"/>
            <a:srcRect l="31728" r="38896" b="51216"/>
            <a:stretch/>
          </p:blipFill>
          <p:spPr>
            <a:xfrm rot="17424248">
              <a:off x="6470033" y="4255721"/>
              <a:ext cx="2426137" cy="22486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8" name="Заголовок 5"/>
            <p:cNvSpPr txBox="1">
              <a:spLocks/>
            </p:cNvSpPr>
            <p:nvPr/>
          </p:nvSpPr>
          <p:spPr>
            <a:xfrm flipH="1">
              <a:off x="6384129" y="4952492"/>
              <a:ext cx="2045884" cy="453855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2000" b="1" dirty="0" smtClean="0"/>
                <a:t>личностное</a:t>
              </a:r>
              <a:r>
                <a:rPr lang="ru-RU" sz="1800" b="1" dirty="0" smtClean="0"/>
                <a:t> </a:t>
              </a:r>
              <a:r>
                <a:rPr lang="ru-RU" sz="2000" b="1" dirty="0" smtClean="0"/>
                <a:t>развитие</a:t>
              </a:r>
              <a:endParaRPr lang="ru-RU" sz="1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631366" y="526994"/>
            <a:ext cx="2705634" cy="2496270"/>
            <a:chOff x="4182573" y="1312746"/>
            <a:chExt cx="2705634" cy="2496270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 rotWithShape="1">
            <a:blip r:embed="rId2"/>
            <a:srcRect t="43910" r="67237"/>
            <a:stretch/>
          </p:blipFill>
          <p:spPr>
            <a:xfrm>
              <a:off x="4201620" y="1312746"/>
              <a:ext cx="2686587" cy="24962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0" name="Заголовок 5"/>
            <p:cNvSpPr txBox="1">
              <a:spLocks/>
            </p:cNvSpPr>
            <p:nvPr/>
          </p:nvSpPr>
          <p:spPr>
            <a:xfrm rot="21016725" flipH="1">
              <a:off x="4182573" y="2329555"/>
              <a:ext cx="2057418" cy="453855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2000" b="1" dirty="0" smtClean="0">
                  <a:solidFill>
                    <a:schemeClr val="tx1"/>
                  </a:solidFill>
                </a:rPr>
                <a:t>общекультурное</a:t>
              </a:r>
              <a:r>
                <a:rPr lang="ru-RU" sz="1800" b="1" dirty="0" smtClean="0">
                  <a:solidFill>
                    <a:schemeClr val="tx1"/>
                  </a:solidFill>
                </a:rPr>
                <a:t> </a:t>
              </a:r>
              <a:r>
                <a:rPr lang="ru-RU" sz="2000" b="1" dirty="0" smtClean="0">
                  <a:solidFill>
                    <a:schemeClr val="tx1"/>
                  </a:solidFill>
                </a:rPr>
                <a:t>развитие</a:t>
              </a:r>
              <a:endParaRPr lang="ru-RU" sz="1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 rot="256089">
            <a:off x="885244" y="2552506"/>
            <a:ext cx="2502154" cy="2344798"/>
            <a:chOff x="881707" y="1850865"/>
            <a:chExt cx="2502154" cy="2344798"/>
          </a:xfrm>
        </p:grpSpPr>
        <p:pic>
          <p:nvPicPr>
            <p:cNvPr id="36" name="Рисунок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85" t="42445" r="31039"/>
            <a:stretch/>
          </p:blipFill>
          <p:spPr bwMode="auto">
            <a:xfrm rot="266183">
              <a:off x="881707" y="1850865"/>
              <a:ext cx="2502154" cy="2344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 descr="Картинки по запросу школа здание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786">
              <a:off x="1507884" y="2771853"/>
              <a:ext cx="1249798" cy="62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Заголовок 5"/>
            <p:cNvSpPr txBox="1">
              <a:spLocks/>
            </p:cNvSpPr>
            <p:nvPr/>
          </p:nvSpPr>
          <p:spPr>
            <a:xfrm rot="260992">
              <a:off x="1659427" y="2722570"/>
              <a:ext cx="946713" cy="336333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1200" b="1" dirty="0" smtClean="0">
                  <a:solidFill>
                    <a:schemeClr val="bg1"/>
                  </a:solidFill>
                </a:rPr>
                <a:t>ШКОЛА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8142973" y="645335"/>
            <a:ext cx="3569229" cy="3294250"/>
            <a:chOff x="4767641" y="584117"/>
            <a:chExt cx="3569229" cy="3294250"/>
          </a:xfrm>
        </p:grpSpPr>
        <p:pic>
          <p:nvPicPr>
            <p:cNvPr id="3076" name="Picture 4" descr="Картинки по запросу ученик п пазле  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641" y="584117"/>
              <a:ext cx="3569229" cy="3294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Картинки по запросу ученик азл  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8525" y="1582301"/>
              <a:ext cx="1658071" cy="165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6622551" y="3434946"/>
            <a:ext cx="1985064" cy="2041052"/>
            <a:chOff x="1608135" y="2753965"/>
            <a:chExt cx="1985064" cy="2041052"/>
          </a:xfrm>
        </p:grpSpPr>
        <p:pic>
          <p:nvPicPr>
            <p:cNvPr id="23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51815">
              <a:off x="1580141" y="2781959"/>
              <a:ext cx="2041052" cy="1985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Заголовок 5"/>
            <p:cNvSpPr txBox="1">
              <a:spLocks/>
            </p:cNvSpPr>
            <p:nvPr/>
          </p:nvSpPr>
          <p:spPr>
            <a:xfrm flipH="1">
              <a:off x="1781781" y="3332658"/>
              <a:ext cx="1636430" cy="883665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2000" b="1" dirty="0" smtClean="0"/>
                <a:t>умение учиться</a:t>
              </a:r>
              <a:endParaRPr lang="ru-RU" sz="2000" b="1" dirty="0">
                <a:solidFill>
                  <a:srgbClr val="8238B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613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6" y="1984022"/>
            <a:ext cx="4030133" cy="3022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0" y="1966645"/>
            <a:ext cx="11244336" cy="303997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23468" y="2105381"/>
            <a:ext cx="5599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Ц</a:t>
            </a:r>
            <a:r>
              <a:rPr lang="ru-RU" sz="2000" b="1" dirty="0" smtClean="0"/>
              <a:t>ель</a:t>
            </a:r>
            <a:r>
              <a:rPr lang="ru-RU" sz="2000" dirty="0" smtClean="0"/>
              <a:t> проблемного обучения – </a:t>
            </a:r>
            <a:r>
              <a:rPr lang="ru-RU" sz="2000" dirty="0"/>
              <a:t>освоение </a:t>
            </a:r>
            <a:r>
              <a:rPr lang="ru-RU" sz="2000" dirty="0" smtClean="0"/>
              <a:t>знаний </a:t>
            </a:r>
            <a:r>
              <a:rPr lang="ru-RU" sz="2000" dirty="0"/>
              <a:t>и обобщенных умений посредством решения </a:t>
            </a:r>
            <a:r>
              <a:rPr lang="ru-RU" sz="2000" dirty="0" smtClean="0"/>
              <a:t>учебных </a:t>
            </a:r>
            <a:r>
              <a:rPr lang="ru-RU" sz="2000" dirty="0"/>
              <a:t>задач. </a:t>
            </a:r>
            <a:endParaRPr lang="ru-RU" sz="2000" dirty="0" smtClean="0"/>
          </a:p>
          <a:p>
            <a:r>
              <a:rPr lang="ru-RU" sz="2000" dirty="0" smtClean="0"/>
              <a:t>При </a:t>
            </a:r>
            <a:r>
              <a:rPr lang="ru-RU" sz="2000" dirty="0"/>
              <a:t>проблемном  обучении учащиеся включаются в разрешение проблемной ситуации, при этом у них формируются способы действий, необходимые для решения нестандартных задач.</a:t>
            </a:r>
          </a:p>
        </p:txBody>
      </p:sp>
    </p:spTree>
    <p:extLst>
      <p:ext uri="{BB962C8B-B14F-4D97-AF65-F5344CB8AC3E}">
        <p14:creationId xmlns:p14="http://schemas.microsoft.com/office/powerpoint/2010/main" val="138132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/>
          </p:nvPr>
        </p:nvSpPr>
        <p:spPr>
          <a:xfrm>
            <a:off x="553158" y="1388534"/>
            <a:ext cx="5429954" cy="13716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238BA"/>
                </a:solidFill>
              </a:rPr>
              <a:t>Сущность </a:t>
            </a:r>
            <a:r>
              <a:rPr lang="ru-RU" sz="3200" b="1" dirty="0">
                <a:solidFill>
                  <a:srgbClr val="8238BA"/>
                </a:solidFill>
              </a:rPr>
              <a:t>проблемного обучения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7644" y="3271504"/>
            <a:ext cx="58250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организация </a:t>
            </a:r>
            <a:r>
              <a:rPr lang="ru-RU" sz="2000" dirty="0" smtClean="0"/>
              <a:t>педагогом проблемных </a:t>
            </a:r>
            <a:r>
              <a:rPr lang="ru-RU" sz="2000" dirty="0"/>
              <a:t>ситуаций в учебно-познавательной работе </a:t>
            </a:r>
            <a:r>
              <a:rPr lang="ru-RU" sz="2000" dirty="0" smtClean="0"/>
              <a:t>обучающихся;</a:t>
            </a: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управление </a:t>
            </a:r>
            <a:r>
              <a:rPr lang="ru-RU" sz="2000" dirty="0" smtClean="0"/>
              <a:t>поисковой </a:t>
            </a:r>
            <a:r>
              <a:rPr lang="ru-RU" sz="2000" dirty="0"/>
              <a:t>деятельностью </a:t>
            </a:r>
            <a:r>
              <a:rPr lang="ru-RU" sz="2000" dirty="0" smtClean="0"/>
              <a:t>детей по </a:t>
            </a:r>
            <a:r>
              <a:rPr lang="ru-RU" sz="2000" dirty="0"/>
              <a:t>усвоению новых знаний и способов действий </a:t>
            </a:r>
            <a:r>
              <a:rPr lang="ru-RU" sz="2000" dirty="0" smtClean="0"/>
              <a:t>путём </a:t>
            </a:r>
            <a:r>
              <a:rPr lang="ru-RU" sz="2000" dirty="0"/>
              <a:t>решения проблемных </a:t>
            </a:r>
            <a:r>
              <a:rPr lang="ru-RU" sz="2000" dirty="0" smtClean="0"/>
              <a:t>задач.</a:t>
            </a:r>
            <a:endParaRPr lang="ru-RU" sz="20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6919207" y="1489705"/>
            <a:ext cx="4748474" cy="4583717"/>
            <a:chOff x="6919207" y="1489705"/>
            <a:chExt cx="4748474" cy="4583717"/>
          </a:xfrm>
        </p:grpSpPr>
        <p:pic>
          <p:nvPicPr>
            <p:cNvPr id="11" name="Picture 12" descr="Картинки по запросу gjpk 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43" r="54577"/>
            <a:stretch/>
          </p:blipFill>
          <p:spPr bwMode="auto">
            <a:xfrm rot="18519795" flipV="1">
              <a:off x="7620981" y="4016542"/>
              <a:ext cx="1443358" cy="177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Картинки по запросу РЕБЕНОК ПАЗЛ 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9207" y="1489705"/>
              <a:ext cx="3869620" cy="2817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Картинки по запросу gjpk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9689" y="4301066"/>
              <a:ext cx="4137992" cy="177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386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/>
          </p:nvPr>
        </p:nvSpPr>
        <p:spPr>
          <a:xfrm>
            <a:off x="553158" y="1388534"/>
            <a:ext cx="5429954" cy="13716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238BA"/>
                </a:solidFill>
              </a:rPr>
              <a:t>Основные понятия </a:t>
            </a:r>
            <a:r>
              <a:rPr lang="ru-RU" sz="3200" b="1" dirty="0">
                <a:solidFill>
                  <a:srgbClr val="8238BA"/>
                </a:solidFill>
              </a:rPr>
              <a:t>проблемного обучения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7644" y="3271504"/>
            <a:ext cx="58250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Проблемная ситуация</a:t>
            </a:r>
            <a:r>
              <a:rPr lang="ru-RU" sz="2000" dirty="0"/>
              <a:t> – условия, возникающие тогда, когда для осмысления чего-либо или совершения каких-то необходимых операций у учащихся не хватает знаний или известных способов действий, т.е. у них возникает интеллектуальное затруднение.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919207" y="1489705"/>
            <a:ext cx="4748474" cy="4583717"/>
            <a:chOff x="6919207" y="1489705"/>
            <a:chExt cx="4748474" cy="4583717"/>
          </a:xfrm>
        </p:grpSpPr>
        <p:pic>
          <p:nvPicPr>
            <p:cNvPr id="14" name="Picture 12" descr="Картинки по запросу gjpk 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43" r="54577"/>
            <a:stretch/>
          </p:blipFill>
          <p:spPr bwMode="auto">
            <a:xfrm rot="18519795" flipV="1">
              <a:off x="7620981" y="4016542"/>
              <a:ext cx="1443358" cy="177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Картинки по запросу РЕБЕНОК ПАЗЛ 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9207" y="1489705"/>
              <a:ext cx="3869620" cy="2817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Картинки по запросу gjpk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9689" y="4301066"/>
              <a:ext cx="4137992" cy="177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752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/>
          </p:nvPr>
        </p:nvSpPr>
        <p:spPr>
          <a:xfrm>
            <a:off x="553158" y="1388534"/>
            <a:ext cx="5429954" cy="13716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238BA"/>
                </a:solidFill>
              </a:rPr>
              <a:t>Основные понятия </a:t>
            </a:r>
            <a:r>
              <a:rPr lang="ru-RU" sz="3200" b="1" dirty="0">
                <a:solidFill>
                  <a:srgbClr val="8238BA"/>
                </a:solidFill>
              </a:rPr>
              <a:t>проблемного обучения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6724" y="2898489"/>
            <a:ext cx="62007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Проблема </a:t>
            </a:r>
            <a:r>
              <a:rPr lang="ru-RU" sz="2000" dirty="0"/>
              <a:t>– </a:t>
            </a:r>
            <a:r>
              <a:rPr lang="ru-RU" sz="2000" dirty="0" smtClean="0"/>
              <a:t>задача</a:t>
            </a:r>
            <a:r>
              <a:rPr lang="ru-RU" sz="2000" dirty="0"/>
              <a:t>, не имеющая стандартного решения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6919207" y="1489705"/>
            <a:ext cx="4748474" cy="4583717"/>
            <a:chOff x="6919207" y="1489705"/>
            <a:chExt cx="4748474" cy="4583717"/>
          </a:xfrm>
        </p:grpSpPr>
        <p:pic>
          <p:nvPicPr>
            <p:cNvPr id="10" name="Picture 12" descr="Картинки по запросу gjpk 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43" r="54577"/>
            <a:stretch/>
          </p:blipFill>
          <p:spPr bwMode="auto">
            <a:xfrm rot="18519795" flipV="1">
              <a:off x="7620981" y="4016542"/>
              <a:ext cx="1443358" cy="177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Картинки по запросу РЕБЕНОК ПАЗЛ 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9207" y="1489705"/>
              <a:ext cx="3869620" cy="2817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2" descr="Картинки по запросу gjpk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9689" y="4301066"/>
              <a:ext cx="4137992" cy="177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790573" y="3198483"/>
            <a:ext cx="62007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поисковая </a:t>
            </a:r>
            <a:r>
              <a:rPr lang="ru-RU" dirty="0"/>
              <a:t>задача, направленная на поиск недостающих </a:t>
            </a:r>
            <a:r>
              <a:rPr lang="ru-RU" dirty="0" smtClean="0"/>
              <a:t>для её </a:t>
            </a:r>
            <a:r>
              <a:rPr lang="ru-RU" dirty="0"/>
              <a:t>решения знаний, способов мышления и </a:t>
            </a:r>
            <a:r>
              <a:rPr lang="ru-RU" dirty="0" smtClean="0"/>
              <a:t>деятельности;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ложный </a:t>
            </a:r>
            <a:r>
              <a:rPr lang="ru-RU" dirty="0"/>
              <a:t>теоретический или практический вопрос, который содержит в себе скрытое противоречие, вызывающее </a:t>
            </a:r>
            <a:r>
              <a:rPr lang="ru-RU" dirty="0" smtClean="0"/>
              <a:t>разные </a:t>
            </a:r>
            <a:r>
              <a:rPr lang="ru-RU" dirty="0"/>
              <a:t>позиции при его решении;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задание </a:t>
            </a:r>
            <a:r>
              <a:rPr lang="ru-RU" dirty="0"/>
              <a:t>(задача или вопрос), способ выполнения которого ученику заранее неизвестен, однако он имеет необходимые опорные знания и умения для осуществления полного решения; </a:t>
            </a:r>
            <a:endParaRPr lang="ru-RU" dirty="0" smtClean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проблемная задача, которая вызывает </a:t>
            </a:r>
            <a:r>
              <a:rPr lang="ru-RU" dirty="0"/>
              <a:t>у учащихся затруднения, удивление, но является посильной.</a:t>
            </a:r>
          </a:p>
        </p:txBody>
      </p:sp>
    </p:spTree>
    <p:extLst>
      <p:ext uri="{BB962C8B-B14F-4D97-AF65-F5344CB8AC3E}">
        <p14:creationId xmlns:p14="http://schemas.microsoft.com/office/powerpoint/2010/main" val="54145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9650" y="1909762"/>
            <a:ext cx="3905250" cy="29289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3" y="1901867"/>
            <a:ext cx="11244336" cy="303997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30171" y="2452359"/>
            <a:ext cx="5599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Проблемная ситуация имеет педагогическую ценность лишь в том случае, когда включение в </a:t>
            </a:r>
            <a:r>
              <a:rPr lang="ru-RU" sz="2000" dirty="0" smtClean="0"/>
              <a:t>неё </a:t>
            </a:r>
            <a:r>
              <a:rPr lang="ru-RU" sz="2000" dirty="0"/>
              <a:t>ученика позволяет ему разграничить известное и </a:t>
            </a:r>
            <a:r>
              <a:rPr lang="ru-RU" sz="2000" dirty="0" smtClean="0"/>
              <a:t>неизвестное, наметить </a:t>
            </a:r>
            <a:r>
              <a:rPr lang="ru-RU" sz="2000" dirty="0"/>
              <a:t>(самостоятельно или с помощью учителя) </a:t>
            </a:r>
            <a:r>
              <a:rPr lang="ru-RU" sz="2000"/>
              <a:t>пути </a:t>
            </a:r>
            <a:r>
              <a:rPr lang="ru-RU" sz="2000" smtClean="0"/>
              <a:t>решения </a:t>
            </a:r>
            <a:r>
              <a:rPr lang="ru-RU" sz="2000" dirty="0"/>
              <a:t>проблемной задачи. </a:t>
            </a:r>
          </a:p>
        </p:txBody>
      </p:sp>
    </p:spTree>
    <p:extLst>
      <p:ext uri="{BB962C8B-B14F-4D97-AF65-F5344CB8AC3E}">
        <p14:creationId xmlns:p14="http://schemas.microsoft.com/office/powerpoint/2010/main" val="8683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/>
          </p:nvPr>
        </p:nvSpPr>
        <p:spPr>
          <a:xfrm>
            <a:off x="553158" y="1388534"/>
            <a:ext cx="5429954" cy="13716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238BA"/>
                </a:solidFill>
              </a:rPr>
              <a:t>Способы создания проблемной ситуации</a:t>
            </a:r>
            <a:endParaRPr lang="ru-RU" sz="3200" b="1" dirty="0">
              <a:solidFill>
                <a:srgbClr val="8238BA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8650" y="3004804"/>
            <a:ext cx="62960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использование учебных и жизненных ситуаций;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побуждение к теоретическому объяснению явлений или фактов, их анализу, обобщению, классификации;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ознакомление детей с фактами, носящими якобы необъяснимый характер;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противоречия между научными фактами;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новые условия применения уже имеющихся у ученика знаний.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6919207" y="1489705"/>
            <a:ext cx="4748474" cy="4583717"/>
            <a:chOff x="6919207" y="1489705"/>
            <a:chExt cx="4748474" cy="4583717"/>
          </a:xfrm>
        </p:grpSpPr>
        <p:pic>
          <p:nvPicPr>
            <p:cNvPr id="10" name="Picture 12" descr="Картинки по запросу gjpk 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43" r="54577"/>
            <a:stretch/>
          </p:blipFill>
          <p:spPr bwMode="auto">
            <a:xfrm rot="18519795" flipV="1">
              <a:off x="7620981" y="4016542"/>
              <a:ext cx="1443358" cy="177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Картинки по запросу РЕБЕНОК ПАЗЛ 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9207" y="1489705"/>
              <a:ext cx="3869620" cy="2817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2" descr="Картинки по запросу gjpk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9689" y="4301066"/>
              <a:ext cx="4137992" cy="177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836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238BA"/>
                </a:solidFill>
              </a:rPr>
              <a:t>Проблемный метод обучения</a:t>
            </a:r>
            <a:endParaRPr lang="ru-RU" sz="3200" b="1" dirty="0">
              <a:solidFill>
                <a:srgbClr val="8238BA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84001" y="3076216"/>
            <a:ext cx="2160000" cy="1980000"/>
            <a:chOff x="888776" y="3547212"/>
            <a:chExt cx="2160000" cy="198000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888776" y="3547212"/>
              <a:ext cx="2160000" cy="19800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6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6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lvl="0" algn="ctr"/>
              <a:r>
                <a:rPr lang="ru-RU" sz="1600" dirty="0" smtClean="0"/>
                <a:t>ПРОБЛЕМНАЯ СИТУАЦИЯ</a:t>
              </a:r>
              <a:endParaRPr lang="ru-RU" sz="1600" dirty="0"/>
            </a:p>
          </p:txBody>
        </p:sp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946" y="4106048"/>
              <a:ext cx="1415260" cy="137594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3524250" y="3095823"/>
            <a:ext cx="2160000" cy="2053485"/>
            <a:chOff x="3629025" y="3547215"/>
            <a:chExt cx="2160000" cy="2053485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629025" y="3547215"/>
              <a:ext cx="2160000" cy="19800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6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6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lvl="0" algn="ctr"/>
              <a:r>
                <a:rPr lang="ru-RU" sz="1600" dirty="0" smtClean="0"/>
                <a:t>ПРОБЛЕМНАЯ ЗАДАЧА</a:t>
              </a:r>
              <a:endParaRPr lang="ru-RU" sz="1600" dirty="0"/>
            </a:p>
          </p:txBody>
        </p:sp>
        <p:pic>
          <p:nvPicPr>
            <p:cNvPr id="21509" name="Picture 5" descr="Картинки по запросу человечки для презентации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9456" y="4222334"/>
              <a:ext cx="1748808" cy="13783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6298978" y="3081335"/>
            <a:ext cx="2304000" cy="2043958"/>
            <a:chOff x="6651403" y="3128960"/>
            <a:chExt cx="2304000" cy="204395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651403" y="3128960"/>
              <a:ext cx="2304000" cy="19800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6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6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lvl="0" algn="ctr"/>
              <a:r>
                <a:rPr lang="ru-RU" sz="1600" dirty="0" smtClean="0"/>
                <a:t>МОДЕЛЬ ПОИСКОВ РЕШЕНИЯ</a:t>
              </a:r>
              <a:endParaRPr lang="ru-RU" sz="1600" dirty="0"/>
            </a:p>
          </p:txBody>
        </p:sp>
        <p:pic>
          <p:nvPicPr>
            <p:cNvPr id="21511" name="Picture 7" descr="Похожее изображение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6100" y="3751312"/>
              <a:ext cx="1895475" cy="142160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9232678" y="3095823"/>
            <a:ext cx="2160000" cy="2064917"/>
            <a:chOff x="9480328" y="3095823"/>
            <a:chExt cx="2160000" cy="2064917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9480328" y="3095823"/>
              <a:ext cx="2160000" cy="19800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6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6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lvl="0" algn="ctr"/>
              <a:r>
                <a:rPr lang="ru-RU" sz="1600" dirty="0" smtClean="0"/>
                <a:t>РЕШЕНИЕ</a:t>
              </a:r>
              <a:endParaRPr lang="ru-RU" sz="1600" dirty="0"/>
            </a:p>
          </p:txBody>
        </p:sp>
        <p:pic>
          <p:nvPicPr>
            <p:cNvPr id="21513" name="Picture 9" descr="Картинки по запросу проблема решение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2930" y="3485310"/>
              <a:ext cx="1734795" cy="167543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Стрелка вниз 16"/>
          <p:cNvSpPr/>
          <p:nvPr/>
        </p:nvSpPr>
        <p:spPr>
          <a:xfrm rot="16200000">
            <a:off x="3112559" y="3982560"/>
            <a:ext cx="327377" cy="317824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5846235" y="3989573"/>
            <a:ext cx="327377" cy="317824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6200000">
            <a:off x="8760886" y="3989574"/>
            <a:ext cx="327377" cy="317824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87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/>
          </p:nvPr>
        </p:nvSpPr>
        <p:spPr>
          <a:xfrm>
            <a:off x="553158" y="1388534"/>
            <a:ext cx="5429954" cy="13716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238BA"/>
                </a:solidFill>
              </a:rPr>
              <a:t>Функции </a:t>
            </a:r>
            <a:br>
              <a:rPr lang="ru-RU" sz="3200" b="1" dirty="0" smtClean="0">
                <a:solidFill>
                  <a:srgbClr val="8238BA"/>
                </a:solidFill>
              </a:rPr>
            </a:br>
            <a:r>
              <a:rPr lang="ru-RU" sz="3200" b="1" dirty="0" smtClean="0">
                <a:solidFill>
                  <a:srgbClr val="8238BA"/>
                </a:solidFill>
              </a:rPr>
              <a:t>проблемных задач</a:t>
            </a:r>
            <a:endParaRPr lang="ru-RU" sz="3200" b="1" dirty="0">
              <a:solidFill>
                <a:srgbClr val="8238BA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5326" y="3123857"/>
            <a:ext cx="6019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начальное звено </a:t>
            </a:r>
            <a:r>
              <a:rPr lang="ru-RU" sz="2000" dirty="0"/>
              <a:t>процесса усвоения новых знаний;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обеспечивают успешные условия </a:t>
            </a:r>
            <a:r>
              <a:rPr lang="ru-RU" sz="2000" dirty="0" smtClean="0"/>
              <a:t>усвоения материала;</a:t>
            </a: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представляют </a:t>
            </a:r>
            <a:r>
              <a:rPr lang="ru-RU" sz="2000" dirty="0" smtClean="0"/>
              <a:t>основное </a:t>
            </a:r>
            <a:r>
              <a:rPr lang="ru-RU" sz="2000" dirty="0"/>
              <a:t>средство контроля для выявления уровня результатов </a:t>
            </a:r>
            <a:r>
              <a:rPr lang="ru-RU" sz="2000" dirty="0" smtClean="0"/>
              <a:t>обучения</a:t>
            </a:r>
            <a:endParaRPr lang="ru-RU" sz="20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6919207" y="1489705"/>
            <a:ext cx="4748474" cy="4583717"/>
            <a:chOff x="6919207" y="1489705"/>
            <a:chExt cx="4748474" cy="4583717"/>
          </a:xfrm>
        </p:grpSpPr>
        <p:pic>
          <p:nvPicPr>
            <p:cNvPr id="10" name="Picture 12" descr="Картинки по запросу gjpk 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43" r="54577"/>
            <a:stretch/>
          </p:blipFill>
          <p:spPr bwMode="auto">
            <a:xfrm rot="18519795" flipV="1">
              <a:off x="7620981" y="4016542"/>
              <a:ext cx="1443358" cy="177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Картинки по запросу РЕБЕНОК ПАЗЛ 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9207" y="1489705"/>
              <a:ext cx="3869620" cy="2817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2" descr="Картинки по запросу gjpk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9689" y="4301066"/>
              <a:ext cx="4137992" cy="177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9236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43" y="1930441"/>
            <a:ext cx="3944232" cy="305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3" y="1930442"/>
            <a:ext cx="11244336" cy="303997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838825" y="2252334"/>
            <a:ext cx="57097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Трудность управления проблемным обучением заключается в том, что </a:t>
            </a:r>
            <a:r>
              <a:rPr lang="ru-RU" sz="2000" dirty="0" smtClean="0"/>
              <a:t>учителю необходимо дифференцированно </a:t>
            </a:r>
            <a:r>
              <a:rPr lang="ru-RU" sz="2000" dirty="0"/>
              <a:t>подходить к созданию проблемной ситуации и постановке проблемных </a:t>
            </a:r>
            <a:r>
              <a:rPr lang="ru-RU" sz="2000" dirty="0" smtClean="0"/>
              <a:t>задач, </a:t>
            </a:r>
            <a:r>
              <a:rPr lang="ru-RU" sz="2000" dirty="0"/>
              <a:t>учитывать индивидуальные особенности учащихся и их готовность к поисковой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96448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444" y="2731912"/>
            <a:ext cx="5407380" cy="3115732"/>
          </a:xfrm>
          <a:prstGeom prst="rect">
            <a:avLst/>
          </a:prstGeom>
        </p:spPr>
      </p:pic>
      <p:sp>
        <p:nvSpPr>
          <p:cNvPr id="3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8238BA"/>
                </a:solidFill>
              </a:rPr>
              <a:t>Методы проблемного обучения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" y="2830641"/>
            <a:ext cx="4769557" cy="2867377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1994968" y="3878641"/>
            <a:ext cx="2786582" cy="771376"/>
          </a:xfrm>
          <a:prstGeom prst="roundRect">
            <a:avLst/>
          </a:prstGeom>
          <a:gradFill flip="none" rotWithShape="1">
            <a:gsLst>
              <a:gs pos="0">
                <a:srgbClr val="8238BA">
                  <a:tint val="66000"/>
                  <a:satMod val="160000"/>
                </a:srgbClr>
              </a:gs>
              <a:gs pos="50000">
                <a:srgbClr val="8238BA">
                  <a:tint val="44500"/>
                  <a:satMod val="160000"/>
                </a:srgbClr>
              </a:gs>
              <a:gs pos="100000">
                <a:srgbClr val="8238BA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ОБЪЯСНИТЕЛЬНЫЙ</a:t>
            </a:r>
          </a:p>
          <a:p>
            <a:pPr lvl="0" algn="ctr"/>
            <a:r>
              <a:rPr lang="ru-RU" sz="1600" dirty="0" smtClean="0"/>
              <a:t>МЕТОД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39468" y="3445188"/>
            <a:ext cx="45268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система приёмов</a:t>
            </a:r>
            <a:r>
              <a:rPr lang="ru-RU" sz="2000" dirty="0"/>
              <a:t>, включающих сообщение и обобщение учителем фактов данной науки, их описание и объяснение</a:t>
            </a:r>
          </a:p>
        </p:txBody>
      </p:sp>
    </p:spTree>
    <p:extLst>
      <p:ext uri="{BB962C8B-B14F-4D97-AF65-F5344CB8AC3E}">
        <p14:creationId xmlns:p14="http://schemas.microsoft.com/office/powerpoint/2010/main" val="225592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252" y="1399822"/>
            <a:ext cx="3755496" cy="14449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80444" y="3048001"/>
            <a:ext cx="96181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основе Стандарта лежит </a:t>
            </a:r>
            <a:r>
              <a:rPr lang="ru-RU" sz="2000" b="1" dirty="0"/>
              <a:t>системно-</a:t>
            </a:r>
            <a:r>
              <a:rPr lang="ru-RU" sz="2000" b="1" dirty="0" err="1"/>
              <a:t>деятельностный</a:t>
            </a:r>
            <a:r>
              <a:rPr lang="ru-RU" sz="2000" b="1" dirty="0"/>
              <a:t> </a:t>
            </a:r>
            <a:r>
              <a:rPr lang="ru-RU" sz="2000" dirty="0"/>
              <a:t>подход, который обеспечивает:</a:t>
            </a:r>
          </a:p>
          <a:p>
            <a:r>
              <a:rPr lang="ru-RU" sz="2000" dirty="0" smtClean="0"/>
              <a:t>- формирование </a:t>
            </a:r>
            <a:r>
              <a:rPr lang="ru-RU" sz="2000" dirty="0"/>
              <a:t>готовности к саморазвитию и непрерывному образованию;</a:t>
            </a:r>
          </a:p>
          <a:p>
            <a:r>
              <a:rPr lang="ru-RU" sz="2000" dirty="0" smtClean="0"/>
              <a:t>- проектирование </a:t>
            </a:r>
            <a:r>
              <a:rPr lang="ru-RU" sz="2000" dirty="0"/>
              <a:t>и конструирование социальной среды развития обучающихся в системе образования;</a:t>
            </a:r>
          </a:p>
          <a:p>
            <a:r>
              <a:rPr lang="ru-RU" sz="2000" dirty="0" smtClean="0"/>
              <a:t>- активную </a:t>
            </a:r>
            <a:r>
              <a:rPr lang="ru-RU" sz="2000" dirty="0"/>
              <a:t>учебно-познавательную деятельность обучающихся;</a:t>
            </a:r>
          </a:p>
          <a:p>
            <a:r>
              <a:rPr lang="ru-RU" sz="2000" dirty="0" smtClean="0"/>
              <a:t>- построение </a:t>
            </a:r>
            <a:r>
              <a:rPr lang="ru-RU" sz="2000" dirty="0"/>
              <a:t>образовательной деятельности с учетом </a:t>
            </a:r>
            <a:r>
              <a:rPr lang="ru-RU" sz="2000" dirty="0" smtClean="0"/>
              <a:t>индивидуальных, </a:t>
            </a:r>
            <a:r>
              <a:rPr lang="ru-RU" sz="2000" dirty="0"/>
              <a:t>возрастных, психологических и физиологических особенностей обучающихся.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33689" y="2957689"/>
            <a:ext cx="9764889" cy="2652889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65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444" y="2731912"/>
            <a:ext cx="5407380" cy="3115732"/>
          </a:xfrm>
          <a:prstGeom prst="rect">
            <a:avLst/>
          </a:prstGeom>
        </p:spPr>
      </p:pic>
      <p:sp>
        <p:nvSpPr>
          <p:cNvPr id="3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8238BA"/>
                </a:solidFill>
              </a:rPr>
              <a:t>Методы проблемного обучения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" y="2830641"/>
            <a:ext cx="4769557" cy="2867377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1994968" y="3878641"/>
            <a:ext cx="2786582" cy="771376"/>
          </a:xfrm>
          <a:prstGeom prst="roundRect">
            <a:avLst/>
          </a:prstGeom>
          <a:gradFill flip="none" rotWithShape="1">
            <a:gsLst>
              <a:gs pos="0">
                <a:srgbClr val="8238BA">
                  <a:tint val="66000"/>
                  <a:satMod val="160000"/>
                </a:srgbClr>
              </a:gs>
              <a:gs pos="50000">
                <a:srgbClr val="8238BA">
                  <a:tint val="44500"/>
                  <a:satMod val="160000"/>
                </a:srgbClr>
              </a:gs>
              <a:gs pos="100000">
                <a:srgbClr val="8238BA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РЕПРОДУКТИВНЫЙ</a:t>
            </a:r>
          </a:p>
          <a:p>
            <a:pPr lvl="0" algn="ctr"/>
            <a:r>
              <a:rPr lang="ru-RU" sz="1600" dirty="0" smtClean="0"/>
              <a:t>МЕТОД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39468" y="3445188"/>
            <a:ext cx="45268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/>
              <a:t>применяется для осмысления усвоения теоретических знаний, </a:t>
            </a:r>
            <a:r>
              <a:rPr lang="ru-RU" sz="2000" dirty="0" smtClean="0"/>
              <a:t>отработки </a:t>
            </a:r>
            <a:r>
              <a:rPr lang="ru-RU" sz="2000" dirty="0"/>
              <a:t>умений и навыков, </a:t>
            </a:r>
            <a:r>
              <a:rPr lang="ru-RU" sz="2000" dirty="0" smtClean="0"/>
              <a:t>заучивания </a:t>
            </a:r>
            <a:r>
              <a:rPr lang="ru-RU" sz="2000" dirty="0"/>
              <a:t>учебного материала </a:t>
            </a:r>
          </a:p>
        </p:txBody>
      </p:sp>
    </p:spTree>
    <p:extLst>
      <p:ext uri="{BB962C8B-B14F-4D97-AF65-F5344CB8AC3E}">
        <p14:creationId xmlns:p14="http://schemas.microsoft.com/office/powerpoint/2010/main" val="51307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444" y="2731912"/>
            <a:ext cx="5407380" cy="3115732"/>
          </a:xfrm>
          <a:prstGeom prst="rect">
            <a:avLst/>
          </a:prstGeom>
        </p:spPr>
      </p:pic>
      <p:sp>
        <p:nvSpPr>
          <p:cNvPr id="3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8238BA"/>
                </a:solidFill>
              </a:rPr>
              <a:t>Методы проблемного обучения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" y="2830641"/>
            <a:ext cx="4769557" cy="2867377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1994968" y="3878641"/>
            <a:ext cx="2786582" cy="771376"/>
          </a:xfrm>
          <a:prstGeom prst="roundRect">
            <a:avLst/>
          </a:prstGeom>
          <a:gradFill flip="none" rotWithShape="1">
            <a:gsLst>
              <a:gs pos="0">
                <a:srgbClr val="8238BA">
                  <a:tint val="66000"/>
                  <a:satMod val="160000"/>
                </a:srgbClr>
              </a:gs>
              <a:gs pos="50000">
                <a:srgbClr val="8238BA">
                  <a:tint val="44500"/>
                  <a:satMod val="160000"/>
                </a:srgbClr>
              </a:gs>
              <a:gs pos="100000">
                <a:srgbClr val="8238BA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ПРАКТИЧЕСКИЙ</a:t>
            </a:r>
          </a:p>
          <a:p>
            <a:pPr lvl="0" algn="ctr"/>
            <a:r>
              <a:rPr lang="ru-RU" sz="1600" dirty="0" smtClean="0"/>
              <a:t>МЕТОД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39467" y="3283263"/>
            <a:ext cx="45268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в </a:t>
            </a:r>
            <a:r>
              <a:rPr lang="ru-RU" sz="2000" dirty="0"/>
              <a:t>деятельности учащихся преобладает применение полученных знаний к решению практических задач, на первый план выдвигается умение использовать теорию на </a:t>
            </a:r>
            <a:r>
              <a:rPr lang="ru-RU" sz="2000" dirty="0" smtClean="0"/>
              <a:t>практике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7525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444" y="2731912"/>
            <a:ext cx="5407380" cy="3115732"/>
          </a:xfrm>
          <a:prstGeom prst="rect">
            <a:avLst/>
          </a:prstGeom>
        </p:spPr>
      </p:pic>
      <p:sp>
        <p:nvSpPr>
          <p:cNvPr id="3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8238BA"/>
                </a:solidFill>
              </a:rPr>
              <a:t>Методы проблемного обучения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" y="2830641"/>
            <a:ext cx="4769557" cy="2867377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1909242" y="3878641"/>
            <a:ext cx="2808000" cy="771376"/>
          </a:xfrm>
          <a:prstGeom prst="roundRect">
            <a:avLst/>
          </a:prstGeom>
          <a:gradFill flip="none" rotWithShape="1">
            <a:gsLst>
              <a:gs pos="0">
                <a:srgbClr val="8238BA">
                  <a:tint val="66000"/>
                  <a:satMod val="160000"/>
                </a:srgbClr>
              </a:gs>
              <a:gs pos="50000">
                <a:srgbClr val="8238BA">
                  <a:tint val="44500"/>
                  <a:satMod val="160000"/>
                </a:srgbClr>
              </a:gs>
              <a:gs pos="100000">
                <a:srgbClr val="8238BA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ЧАСТИЧНО-ПОИСКОВЫЙ</a:t>
            </a:r>
          </a:p>
          <a:p>
            <a:pPr lvl="0" algn="ctr"/>
            <a:r>
              <a:rPr lang="ru-RU" sz="1600" dirty="0" smtClean="0"/>
              <a:t>МЕТОД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39468" y="3445188"/>
            <a:ext cx="45268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восприятие </a:t>
            </a:r>
            <a:r>
              <a:rPr lang="ru-RU" sz="2000" dirty="0"/>
              <a:t>объяснений учителя учеником, сочетание с его собственной поисковой деятельностью по выполнению работ, требующих самостоятельного прохождения всех этапов познавательного </a:t>
            </a:r>
            <a:r>
              <a:rPr lang="ru-RU" sz="2000" dirty="0" smtClean="0"/>
              <a:t>процесса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0600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444" y="2731912"/>
            <a:ext cx="5407380" cy="3115732"/>
          </a:xfrm>
          <a:prstGeom prst="rect">
            <a:avLst/>
          </a:prstGeom>
        </p:spPr>
      </p:pic>
      <p:sp>
        <p:nvSpPr>
          <p:cNvPr id="3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8238BA"/>
                </a:solidFill>
              </a:rPr>
              <a:t>Методы проблемного обучения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" y="2830641"/>
            <a:ext cx="4769557" cy="2867377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1994968" y="3878641"/>
            <a:ext cx="2786582" cy="771376"/>
          </a:xfrm>
          <a:prstGeom prst="roundRect">
            <a:avLst/>
          </a:prstGeom>
          <a:gradFill flip="none" rotWithShape="1">
            <a:gsLst>
              <a:gs pos="0">
                <a:srgbClr val="8238BA">
                  <a:tint val="66000"/>
                  <a:satMod val="160000"/>
                </a:srgbClr>
              </a:gs>
              <a:gs pos="50000">
                <a:srgbClr val="8238BA">
                  <a:tint val="44500"/>
                  <a:satMod val="160000"/>
                </a:srgbClr>
              </a:gs>
              <a:gs pos="100000">
                <a:srgbClr val="8238BA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ИССЛЕДОВАТЕЛЬСКИЙ</a:t>
            </a:r>
          </a:p>
          <a:p>
            <a:pPr lvl="0" algn="ctr"/>
            <a:r>
              <a:rPr lang="ru-RU" sz="1600" dirty="0" smtClean="0"/>
              <a:t>МЕТОД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39468" y="3445188"/>
            <a:ext cx="41476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 представляет умственные действия по формулировке проблемы и </a:t>
            </a:r>
            <a:r>
              <a:rPr lang="ru-RU" sz="2000" dirty="0" smtClean="0"/>
              <a:t>нахождению путей решения этой проблемы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4284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392" y="2342092"/>
            <a:ext cx="3956947" cy="271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5"/>
          <p:cNvSpPr>
            <a:spLocks noGrp="1"/>
          </p:cNvSpPr>
          <p:nvPr>
            <p:ph type="title"/>
          </p:nvPr>
        </p:nvSpPr>
        <p:spPr>
          <a:xfrm>
            <a:off x="1160461" y="645584"/>
            <a:ext cx="10269539" cy="70696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238BA"/>
                </a:solidFill>
              </a:rPr>
              <a:t>Основные методы </a:t>
            </a:r>
            <a:r>
              <a:rPr lang="ru-RU" sz="3200" b="1" dirty="0">
                <a:solidFill>
                  <a:srgbClr val="8238BA"/>
                </a:solidFill>
              </a:rPr>
              <a:t>проблемного обучения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93761" y="3059640"/>
            <a:ext cx="5146674" cy="2438404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Я</a:t>
            </a:r>
            <a:r>
              <a:rPr lang="ru-RU" sz="2000" dirty="0" smtClean="0"/>
              <a:t>вляется </a:t>
            </a:r>
            <a:r>
              <a:rPr lang="ru-RU" sz="2000" dirty="0"/>
              <a:t>переходным от исполнительской деятельности к творческой. </a:t>
            </a:r>
          </a:p>
          <a:p>
            <a:pPr algn="l"/>
            <a:r>
              <a:rPr lang="ru-RU" sz="2000" dirty="0" smtClean="0"/>
              <a:t>На </a:t>
            </a:r>
            <a:r>
              <a:rPr lang="ru-RU" sz="2000" dirty="0"/>
              <a:t>определенном этапе обучения учащиеся еще не в силах самостоятельно решать проблемные задачи, </a:t>
            </a:r>
            <a:r>
              <a:rPr lang="ru-RU" sz="2000" dirty="0" smtClean="0"/>
              <a:t> </a:t>
            </a:r>
            <a:r>
              <a:rPr lang="ru-RU" sz="2000" dirty="0"/>
              <a:t>поэтому учитель показывает путь исследования проблемы, излагая ее решение от начала и до конца.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11" y="1944502"/>
            <a:ext cx="5263933" cy="3421591"/>
          </a:xfrm>
          <a:prstGeom prst="rect">
            <a:avLst/>
          </a:prstGeom>
        </p:spPr>
      </p:pic>
      <p:sp>
        <p:nvSpPr>
          <p:cNvPr id="12" name="Заголовок 5"/>
          <p:cNvSpPr txBox="1">
            <a:spLocks/>
          </p:cNvSpPr>
          <p:nvPr/>
        </p:nvSpPr>
        <p:spPr>
          <a:xfrm>
            <a:off x="741361" y="1874309"/>
            <a:ext cx="4725989" cy="70696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8238BA"/>
                </a:solidFill>
              </a:rPr>
              <a:t>Метод проблемного изложения</a:t>
            </a:r>
            <a:endParaRPr lang="ru-RU" b="1" dirty="0">
              <a:solidFill>
                <a:srgbClr val="8238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/>
          </p:nvPr>
        </p:nvSpPr>
        <p:spPr>
          <a:xfrm>
            <a:off x="1160461" y="645584"/>
            <a:ext cx="10269539" cy="70696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238BA"/>
                </a:solidFill>
              </a:rPr>
              <a:t>Основные методы </a:t>
            </a:r>
            <a:r>
              <a:rPr lang="ru-RU" sz="3200" b="1" dirty="0">
                <a:solidFill>
                  <a:srgbClr val="8238BA"/>
                </a:solidFill>
              </a:rPr>
              <a:t>проблемного обучения</a:t>
            </a:r>
          </a:p>
        </p:txBody>
      </p:sp>
      <p:sp>
        <p:nvSpPr>
          <p:cNvPr id="12" name="Заголовок 5"/>
          <p:cNvSpPr txBox="1">
            <a:spLocks/>
          </p:cNvSpPr>
          <p:nvPr/>
        </p:nvSpPr>
        <p:spPr>
          <a:xfrm>
            <a:off x="741361" y="1874309"/>
            <a:ext cx="4725989" cy="70696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8238BA"/>
                </a:solidFill>
              </a:rPr>
              <a:t>Метод проблемного изложения</a:t>
            </a:r>
            <a:endParaRPr lang="ru-RU" b="1" dirty="0">
              <a:solidFill>
                <a:srgbClr val="8238BA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6300" y="2924828"/>
            <a:ext cx="49053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Создав проблемную ситуацию, сформулировав проблему и проблемные вопросы, </a:t>
            </a:r>
            <a:r>
              <a:rPr lang="ru-RU" dirty="0" smtClean="0"/>
              <a:t>педагог раскрывает </a:t>
            </a:r>
            <a:r>
              <a:rPr lang="ru-RU" dirty="0"/>
              <a:t>путь научного поиска, который </a:t>
            </a:r>
            <a:r>
              <a:rPr lang="ru-RU" dirty="0" smtClean="0"/>
              <a:t>ведёт </a:t>
            </a:r>
            <a:r>
              <a:rPr lang="ru-RU" dirty="0"/>
              <a:t>к решению поставленной проблемы, или показывает, как современными способами её можно </a:t>
            </a:r>
            <a:r>
              <a:rPr lang="ru-RU" dirty="0" smtClean="0"/>
              <a:t>решить: </a:t>
            </a:r>
          </a:p>
          <a:p>
            <a:r>
              <a:rPr lang="ru-RU" dirty="0" smtClean="0"/>
              <a:t>1) педагог всё излагает </a:t>
            </a:r>
            <a:r>
              <a:rPr lang="ru-RU" dirty="0"/>
              <a:t>сам, </a:t>
            </a:r>
            <a:r>
              <a:rPr lang="ru-RU" dirty="0" smtClean="0"/>
              <a:t>обеспечивает постановкой </a:t>
            </a:r>
            <a:r>
              <a:rPr lang="ru-RU" dirty="0"/>
              <a:t>вопроса </a:t>
            </a:r>
            <a:r>
              <a:rPr lang="ru-RU" dirty="0" smtClean="0"/>
              <a:t> </a:t>
            </a:r>
            <a:r>
              <a:rPr lang="ru-RU" dirty="0"/>
              <a:t>следование учеников путём его рассуждений и </a:t>
            </a:r>
            <a:r>
              <a:rPr lang="ru-RU" dirty="0" smtClean="0"/>
              <a:t>доказательств;</a:t>
            </a:r>
          </a:p>
          <a:p>
            <a:r>
              <a:rPr lang="ru-RU" dirty="0" smtClean="0"/>
              <a:t>2) привлекает </a:t>
            </a:r>
            <a:r>
              <a:rPr lang="ru-RU" dirty="0"/>
              <a:t>учащихся к решению части или всей проблемы.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392" y="2342092"/>
            <a:ext cx="3956947" cy="271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11" y="1944502"/>
            <a:ext cx="5263933" cy="342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3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27792"/>
            <a:ext cx="2646967" cy="315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15993" y="2041206"/>
            <a:ext cx="4112180" cy="3527004"/>
          </a:xfrm>
          <a:prstGeom prst="rect">
            <a:avLst/>
          </a:prstGeom>
        </p:spPr>
      </p:pic>
      <p:sp>
        <p:nvSpPr>
          <p:cNvPr id="3" name="Заголовок 5"/>
          <p:cNvSpPr>
            <a:spLocks noGrp="1"/>
          </p:cNvSpPr>
          <p:nvPr>
            <p:ph type="title"/>
          </p:nvPr>
        </p:nvSpPr>
        <p:spPr>
          <a:xfrm>
            <a:off x="1160461" y="645584"/>
            <a:ext cx="10269539" cy="70696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238BA"/>
                </a:solidFill>
              </a:rPr>
              <a:t>Основные методы </a:t>
            </a:r>
            <a:r>
              <a:rPr lang="ru-RU" sz="3200" b="1" dirty="0">
                <a:solidFill>
                  <a:srgbClr val="8238BA"/>
                </a:solidFill>
              </a:rPr>
              <a:t>проблемного обучения</a:t>
            </a:r>
          </a:p>
        </p:txBody>
      </p:sp>
      <p:sp>
        <p:nvSpPr>
          <p:cNvPr id="12" name="Заголовок 5"/>
          <p:cNvSpPr txBox="1">
            <a:spLocks/>
          </p:cNvSpPr>
          <p:nvPr/>
        </p:nvSpPr>
        <p:spPr>
          <a:xfrm>
            <a:off x="741361" y="1874309"/>
            <a:ext cx="4725989" cy="70696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8238BA"/>
                </a:solidFill>
              </a:rPr>
              <a:t>Частично-поисковый метод</a:t>
            </a:r>
            <a:endParaRPr lang="ru-RU" b="1" dirty="0">
              <a:solidFill>
                <a:srgbClr val="8238BA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6300" y="2924828"/>
            <a:ext cx="59245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Характерные признаки:</a:t>
            </a:r>
            <a:endParaRPr lang="ru-RU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знания учащимся не предлагаются в «готовом» виде, их нужно добыть </a:t>
            </a:r>
            <a:r>
              <a:rPr lang="ru-RU" dirty="0" smtClean="0"/>
              <a:t>самостоятельно;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учитель </a:t>
            </a:r>
            <a:r>
              <a:rPr lang="ru-RU" dirty="0"/>
              <a:t>организует </a:t>
            </a:r>
            <a:r>
              <a:rPr lang="ru-RU" dirty="0" smtClean="0"/>
              <a:t>поиск </a:t>
            </a:r>
            <a:r>
              <a:rPr lang="ru-RU" dirty="0"/>
              <a:t>новых знаний с помощью проблемных </a:t>
            </a:r>
            <a:r>
              <a:rPr lang="ru-RU" dirty="0" smtClean="0"/>
              <a:t>задач;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учащиеся </a:t>
            </a:r>
            <a:r>
              <a:rPr lang="ru-RU" dirty="0"/>
              <a:t>под руководством учителя самостоятельно рассуждают, решают возникающие познавательные задачи, создают и разрешают проблемные ситуации, анализируют, сравнивают, обобщают, делают </a:t>
            </a:r>
            <a:r>
              <a:rPr lang="ru-RU" dirty="0" smtClean="0"/>
              <a:t>выводы, </a:t>
            </a:r>
            <a:r>
              <a:rPr lang="ru-RU" dirty="0"/>
              <a:t>в результате чего у них формируются осознанные прочные знания.</a:t>
            </a:r>
          </a:p>
        </p:txBody>
      </p:sp>
    </p:spTree>
    <p:extLst>
      <p:ext uri="{BB962C8B-B14F-4D97-AF65-F5344CB8AC3E}">
        <p14:creationId xmlns:p14="http://schemas.microsoft.com/office/powerpoint/2010/main" val="345531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27792"/>
            <a:ext cx="2646967" cy="315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15993" y="2041206"/>
            <a:ext cx="4112180" cy="3527004"/>
          </a:xfrm>
          <a:prstGeom prst="rect">
            <a:avLst/>
          </a:prstGeom>
        </p:spPr>
      </p:pic>
      <p:sp>
        <p:nvSpPr>
          <p:cNvPr id="3" name="Заголовок 5"/>
          <p:cNvSpPr>
            <a:spLocks noGrp="1"/>
          </p:cNvSpPr>
          <p:nvPr>
            <p:ph type="title"/>
          </p:nvPr>
        </p:nvSpPr>
        <p:spPr>
          <a:xfrm>
            <a:off x="1160461" y="645584"/>
            <a:ext cx="10269539" cy="70696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238BA"/>
                </a:solidFill>
              </a:rPr>
              <a:t>Основные методы </a:t>
            </a:r>
            <a:r>
              <a:rPr lang="ru-RU" sz="3200" b="1" dirty="0">
                <a:solidFill>
                  <a:srgbClr val="8238BA"/>
                </a:solidFill>
              </a:rPr>
              <a:t>проблемного обучения</a:t>
            </a:r>
          </a:p>
        </p:txBody>
      </p:sp>
      <p:sp>
        <p:nvSpPr>
          <p:cNvPr id="12" name="Заголовок 5"/>
          <p:cNvSpPr txBox="1">
            <a:spLocks/>
          </p:cNvSpPr>
          <p:nvPr/>
        </p:nvSpPr>
        <p:spPr>
          <a:xfrm>
            <a:off x="741361" y="1874309"/>
            <a:ext cx="4725989" cy="70696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8238BA"/>
                </a:solidFill>
              </a:rPr>
              <a:t>Частично-поисковый метод</a:t>
            </a:r>
            <a:endParaRPr lang="ru-RU" b="1" dirty="0">
              <a:solidFill>
                <a:srgbClr val="8238BA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6300" y="2924828"/>
            <a:ext cx="59245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Учащиеся </a:t>
            </a:r>
            <a:r>
              <a:rPr lang="ru-RU" dirty="0"/>
              <a:t>не всегда могут самостоятельно решить сложную проблему от начала и до </a:t>
            </a:r>
            <a:r>
              <a:rPr lang="ru-RU" dirty="0" smtClean="0"/>
              <a:t>конца, поэтому </a:t>
            </a:r>
            <a:r>
              <a:rPr lang="ru-RU" dirty="0"/>
              <a:t>учебная деятельность развивается по схеме: учитель – учащиеся – учитель – учащиеся и т.д. </a:t>
            </a:r>
            <a:endParaRPr lang="ru-RU" dirty="0" smtClean="0"/>
          </a:p>
          <a:p>
            <a:r>
              <a:rPr lang="ru-RU" dirty="0" smtClean="0"/>
              <a:t>Часть </a:t>
            </a:r>
            <a:r>
              <a:rPr lang="ru-RU" dirty="0"/>
              <a:t>знаний сообщает учитель, часть учащиеся добывают самостоятельно, отвечая на поставленные вопросы или разрешая проблемные задания. </a:t>
            </a:r>
            <a:endParaRPr lang="ru-RU" dirty="0" smtClean="0"/>
          </a:p>
          <a:p>
            <a:r>
              <a:rPr lang="ru-RU" dirty="0" smtClean="0"/>
              <a:t>Одной </a:t>
            </a:r>
            <a:r>
              <a:rPr lang="ru-RU" dirty="0"/>
              <a:t>из модификаций данного метода является эвристическая беседа.</a:t>
            </a:r>
          </a:p>
        </p:txBody>
      </p:sp>
    </p:spTree>
    <p:extLst>
      <p:ext uri="{BB962C8B-B14F-4D97-AF65-F5344CB8AC3E}">
        <p14:creationId xmlns:p14="http://schemas.microsoft.com/office/powerpoint/2010/main" val="269729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/>
          </p:nvPr>
        </p:nvSpPr>
        <p:spPr>
          <a:xfrm>
            <a:off x="1160461" y="645584"/>
            <a:ext cx="10269539" cy="70696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238BA"/>
                </a:solidFill>
              </a:rPr>
              <a:t>Основные методы </a:t>
            </a:r>
            <a:r>
              <a:rPr lang="ru-RU" sz="3200" b="1" dirty="0">
                <a:solidFill>
                  <a:srgbClr val="8238BA"/>
                </a:solidFill>
              </a:rPr>
              <a:t>проблемного обучения</a:t>
            </a:r>
          </a:p>
        </p:txBody>
      </p:sp>
      <p:sp>
        <p:nvSpPr>
          <p:cNvPr id="12" name="Заголовок 5"/>
          <p:cNvSpPr txBox="1">
            <a:spLocks/>
          </p:cNvSpPr>
          <p:nvPr/>
        </p:nvSpPr>
        <p:spPr>
          <a:xfrm>
            <a:off x="741361" y="1874309"/>
            <a:ext cx="4725989" cy="70696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8238BA"/>
                </a:solidFill>
              </a:rPr>
              <a:t>Исследовательский  метод</a:t>
            </a:r>
            <a:endParaRPr lang="ru-RU" b="1" dirty="0">
              <a:solidFill>
                <a:srgbClr val="8238BA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1361" y="2887682"/>
            <a:ext cx="62865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1) учитель </a:t>
            </a:r>
            <a:r>
              <a:rPr lang="ru-RU" dirty="0"/>
              <a:t>вместе с учащимися формулирует проблему, разрешению которой посвящается отрезок учебного времени;</a:t>
            </a:r>
          </a:p>
          <a:p>
            <a:pPr lvl="0"/>
            <a:r>
              <a:rPr lang="ru-RU" dirty="0" smtClean="0"/>
              <a:t>2) знания </a:t>
            </a:r>
            <a:r>
              <a:rPr lang="ru-RU" dirty="0"/>
              <a:t>учащимся не </a:t>
            </a:r>
            <a:r>
              <a:rPr lang="ru-RU" dirty="0" smtClean="0"/>
              <a:t>сообщаются: они </a:t>
            </a:r>
            <a:r>
              <a:rPr lang="ru-RU" dirty="0"/>
              <a:t>самостоятельно добывают их в процессе </a:t>
            </a:r>
            <a:r>
              <a:rPr lang="ru-RU" dirty="0" smtClean="0"/>
              <a:t>разрешения </a:t>
            </a:r>
            <a:r>
              <a:rPr lang="ru-RU" dirty="0"/>
              <a:t>проблемы, сравнения различных вариантов получаемых </a:t>
            </a:r>
            <a:r>
              <a:rPr lang="ru-RU" dirty="0" smtClean="0"/>
              <a:t>ответов; средства </a:t>
            </a:r>
            <a:r>
              <a:rPr lang="ru-RU" dirty="0"/>
              <a:t>для достижения результата также определяют сами </a:t>
            </a:r>
            <a:r>
              <a:rPr lang="ru-RU" dirty="0" smtClean="0"/>
              <a:t>учащиеся;</a:t>
            </a:r>
          </a:p>
          <a:p>
            <a:pPr lvl="0"/>
            <a:r>
              <a:rPr lang="ru-RU" dirty="0" smtClean="0"/>
              <a:t>3) деятельность </a:t>
            </a:r>
            <a:r>
              <a:rPr lang="ru-RU" dirty="0"/>
              <a:t>учителя сводится к оперативному управлению процессом решения проблемных задач;</a:t>
            </a:r>
          </a:p>
          <a:p>
            <a:pPr lvl="0"/>
            <a:r>
              <a:rPr lang="ru-RU" dirty="0" smtClean="0"/>
              <a:t>4) процесс обучения характеризуется </a:t>
            </a:r>
            <a:r>
              <a:rPr lang="ru-RU" dirty="0"/>
              <a:t>высокой интенсивностью, </a:t>
            </a:r>
            <a:r>
              <a:rPr lang="ru-RU" dirty="0" smtClean="0"/>
              <a:t>сопровождается </a:t>
            </a:r>
            <a:r>
              <a:rPr lang="ru-RU" dirty="0"/>
              <a:t>повышенным интересом, полученные знания отличаются глубиной, прочностью, действенностью.</a:t>
            </a:r>
          </a:p>
        </p:txBody>
      </p:sp>
      <p:pic>
        <p:nvPicPr>
          <p:cNvPr id="37890" name="Picture 2" descr="Картинки по запросу исследование в шко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19" y="2413320"/>
            <a:ext cx="3704341" cy="244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874309"/>
            <a:ext cx="4112180" cy="352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5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/>
          </p:nvPr>
        </p:nvSpPr>
        <p:spPr>
          <a:xfrm>
            <a:off x="1160461" y="645584"/>
            <a:ext cx="10269539" cy="70696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238BA"/>
                </a:solidFill>
              </a:rPr>
              <a:t>Основные методы </a:t>
            </a:r>
            <a:r>
              <a:rPr lang="ru-RU" sz="3200" b="1" dirty="0">
                <a:solidFill>
                  <a:srgbClr val="8238BA"/>
                </a:solidFill>
              </a:rPr>
              <a:t>проблемного обучения</a:t>
            </a:r>
          </a:p>
        </p:txBody>
      </p:sp>
      <p:sp>
        <p:nvSpPr>
          <p:cNvPr id="12" name="Заголовок 5"/>
          <p:cNvSpPr txBox="1">
            <a:spLocks/>
          </p:cNvSpPr>
          <p:nvPr/>
        </p:nvSpPr>
        <p:spPr>
          <a:xfrm>
            <a:off x="741361" y="1874309"/>
            <a:ext cx="4725989" cy="70696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8238BA"/>
                </a:solidFill>
              </a:rPr>
              <a:t>Исследовательский  метод</a:t>
            </a:r>
            <a:endParaRPr lang="ru-RU" b="1" dirty="0">
              <a:solidFill>
                <a:srgbClr val="8238BA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3786" y="3182957"/>
            <a:ext cx="49164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Исследовательский метод обучения предусматривает творческое усвоение знаний. Его недостатки заключаются в значительных затратах времени и усилий </a:t>
            </a:r>
            <a:r>
              <a:rPr lang="ru-RU" dirty="0" smtClean="0"/>
              <a:t>педагога </a:t>
            </a:r>
            <a:r>
              <a:rPr lang="ru-RU" dirty="0"/>
              <a:t>и </a:t>
            </a:r>
            <a:r>
              <a:rPr lang="ru-RU" dirty="0" smtClean="0"/>
              <a:t>обучающихся</a:t>
            </a:r>
            <a:r>
              <a:rPr lang="ru-RU" dirty="0"/>
              <a:t>. </a:t>
            </a:r>
          </a:p>
        </p:txBody>
      </p:sp>
      <p:pic>
        <p:nvPicPr>
          <p:cNvPr id="37890" name="Picture 2" descr="Картинки по запросу исследование в шко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19" y="2413320"/>
            <a:ext cx="3704341" cy="244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874309"/>
            <a:ext cx="4112180" cy="352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0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96508" y="2530102"/>
            <a:ext cx="81167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DB120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Какие </a:t>
            </a:r>
            <a:r>
              <a:rPr lang="ru-RU" sz="3200" b="1" dirty="0" smtClean="0">
                <a:solidFill>
                  <a:srgbClr val="DB120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формы </a:t>
            </a:r>
            <a:r>
              <a:rPr lang="ru-RU" sz="3200" b="1" dirty="0">
                <a:solidFill>
                  <a:srgbClr val="DB120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и методы предлагаются </a:t>
            </a:r>
            <a:endParaRPr lang="ru-RU" sz="3200" b="1" dirty="0" smtClean="0">
              <a:solidFill>
                <a:srgbClr val="DB1203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ru-RU" sz="3200" b="1" dirty="0" smtClean="0">
                <a:solidFill>
                  <a:srgbClr val="DB120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для </a:t>
            </a:r>
            <a:r>
              <a:rPr lang="ru-RU" sz="3200" b="1" dirty="0">
                <a:solidFill>
                  <a:srgbClr val="DB120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построения уроков в контексте </a:t>
            </a:r>
            <a:r>
              <a:rPr lang="ru-RU" sz="3200" b="1" dirty="0" smtClean="0">
                <a:solidFill>
                  <a:srgbClr val="DB120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ФГОС</a:t>
            </a:r>
            <a:endParaRPr lang="ru-RU" sz="3200" b="1" dirty="0">
              <a:solidFill>
                <a:srgbClr val="DB1203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298917" y="2182565"/>
            <a:ext cx="1224795" cy="1772292"/>
            <a:chOff x="9313333" y="1940446"/>
            <a:chExt cx="1772355" cy="2759318"/>
          </a:xfrm>
        </p:grpSpPr>
        <p:pic>
          <p:nvPicPr>
            <p:cNvPr id="4100" name="Picture 4" descr="Картинки по запросу проблемное обучение фгос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73" r="28748" b="43413"/>
            <a:stretch/>
          </p:blipFill>
          <p:spPr bwMode="auto">
            <a:xfrm>
              <a:off x="9313333" y="1940446"/>
              <a:ext cx="1772355" cy="1886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Группа 5"/>
            <p:cNvGrpSpPr/>
            <p:nvPr/>
          </p:nvGrpSpPr>
          <p:grpSpPr>
            <a:xfrm>
              <a:off x="9742310" y="3835764"/>
              <a:ext cx="876897" cy="864000"/>
              <a:chOff x="9827833" y="3858343"/>
              <a:chExt cx="983288" cy="972000"/>
            </a:xfrm>
          </p:grpSpPr>
          <p:pic>
            <p:nvPicPr>
              <p:cNvPr id="7" name="Picture 8" descr="Картинки по запросу пазл 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27833" y="3858343"/>
                <a:ext cx="972000" cy="97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Овал 4"/>
              <p:cNvSpPr/>
              <p:nvPr/>
            </p:nvSpPr>
            <p:spPr>
              <a:xfrm>
                <a:off x="9839121" y="3859083"/>
                <a:ext cx="972000" cy="936000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544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69727" y="2569314"/>
            <a:ext cx="3240000" cy="828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АКТУАЛИЗАЦИЯ  ЗНАНИЙ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7727" y="3790973"/>
            <a:ext cx="3744000" cy="1980000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/>
              <a:t>подготовка </a:t>
            </a:r>
            <a:r>
              <a:rPr lang="ru-RU" dirty="0"/>
              <a:t>к восприятию нового материала </a:t>
            </a:r>
            <a:r>
              <a:rPr lang="ru-RU" dirty="0" smtClean="0"/>
              <a:t>(не </a:t>
            </a:r>
            <a:r>
              <a:rPr lang="ru-RU" dirty="0"/>
              <a:t>только воспроизведение ранее усвоенных знаний, но и применение их часто в новой ситуации, стимулирование познавательной активности учащихся, контроль учителя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91442" y="2571874"/>
            <a:ext cx="3240000" cy="828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УСВОЕНИЕ  НОВЫХ  ЗНАНИЙ И  СПОСОБОВ  ДЕЙСТВИЙ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01198" y="3795724"/>
            <a:ext cx="3132000" cy="1980000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создаётся </a:t>
            </a:r>
            <a:r>
              <a:rPr lang="ru-RU" dirty="0"/>
              <a:t>проблемная ситуация, определяется проблемная задача, выдвигаются гипотезы </a:t>
            </a:r>
            <a:r>
              <a:rPr lang="ru-RU" dirty="0" smtClean="0"/>
              <a:t>её </a:t>
            </a:r>
            <a:r>
              <a:rPr lang="ru-RU" dirty="0"/>
              <a:t>разрешения, доказательство гипотез, проверка </a:t>
            </a:r>
            <a:r>
              <a:rPr lang="ru-RU" dirty="0" smtClean="0"/>
              <a:t>решения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50577" y="2571874"/>
            <a:ext cx="3240000" cy="828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ФОРМИРОВАНИЕ  СПОСОБОВ МЫШЛЕНИЯ,  УМЕНИЙ  И НАВЫКОВ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05799" y="3795724"/>
            <a:ext cx="3084777" cy="1980000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применение </a:t>
            </a:r>
            <a:r>
              <a:rPr lang="ru-RU" dirty="0"/>
              <a:t>знаний, полученных в результате разрешения проблемы</a:t>
            </a:r>
            <a:endParaRPr lang="ru-RU" dirty="0" smtClean="0"/>
          </a:p>
        </p:txBody>
      </p:sp>
      <p:sp>
        <p:nvSpPr>
          <p:cNvPr id="10" name="Заголовок 5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238BA"/>
                </a:solidFill>
              </a:rPr>
              <a:t>Структура проблемного урока</a:t>
            </a:r>
            <a:endParaRPr lang="ru-RU" sz="3200" b="1" dirty="0">
              <a:solidFill>
                <a:srgbClr val="8238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3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Картинки по запросу школьный ур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8515" y="1914592"/>
            <a:ext cx="4498835" cy="29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3" y="1892342"/>
            <a:ext cx="11244336" cy="303997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838825" y="2214234"/>
            <a:ext cx="57097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Данная структура  проблемного урока не </a:t>
            </a:r>
            <a:r>
              <a:rPr lang="ru-RU" sz="2000" dirty="0"/>
              <a:t>отражает процесса продуктивной познавательной деятельности учащихся и не может обеспечить управление этой деятельностью. </a:t>
            </a:r>
            <a:endParaRPr lang="ru-RU" sz="2000" dirty="0" smtClean="0"/>
          </a:p>
          <a:p>
            <a:r>
              <a:rPr lang="ru-RU" sz="2000" dirty="0" smtClean="0"/>
              <a:t>Показателем </a:t>
            </a:r>
            <a:r>
              <a:rPr lang="ru-RU" sz="2000" dirty="0" err="1"/>
              <a:t>проблемности</a:t>
            </a:r>
            <a:r>
              <a:rPr lang="ru-RU" sz="2000" dirty="0"/>
              <a:t> урока является наличие в его структуре этапов поисковой деятельности, поэтому они представляют внутреннюю часть структуры проблемного </a:t>
            </a:r>
            <a:r>
              <a:rPr lang="ru-RU" sz="2000" dirty="0" smtClean="0"/>
              <a:t>урока.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0140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5"/>
          <p:cNvSpPr txBox="1">
            <a:spLocks/>
          </p:cNvSpPr>
          <p:nvPr/>
        </p:nvSpPr>
        <p:spPr>
          <a:xfrm>
            <a:off x="741361" y="1874309"/>
            <a:ext cx="4725989" cy="70696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8238BA"/>
                </a:solidFill>
              </a:rPr>
              <a:t>Этапы поисковой деятельности</a:t>
            </a:r>
            <a:endParaRPr lang="ru-RU" b="1" dirty="0">
              <a:solidFill>
                <a:srgbClr val="8238BA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3786" y="3182957"/>
            <a:ext cx="49164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возникновение проблемной ситуации и постановка проблемы;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выдвижение предположений и обоснование гипотезы;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доказательство гипотезы;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проверка правильности решения проблемы. </a:t>
            </a: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1209677" y="331255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smtClean="0">
                <a:solidFill>
                  <a:srgbClr val="8238BA"/>
                </a:solidFill>
              </a:rPr>
              <a:t>Структура проблемного урока</a:t>
            </a:r>
            <a:endParaRPr lang="ru-RU" sz="3200" b="1" dirty="0">
              <a:solidFill>
                <a:srgbClr val="8238BA"/>
              </a:solidFill>
            </a:endParaRPr>
          </a:p>
        </p:txBody>
      </p:sp>
      <p:pic>
        <p:nvPicPr>
          <p:cNvPr id="10" name="Picture 2" descr="Картинки по запросу проблема реш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227792"/>
            <a:ext cx="4911724" cy="292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1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2336" y="2719973"/>
            <a:ext cx="647858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обеспечение достаточной мотивации учащихся, способной вызвать интерес к содержанию проблемы;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обеспечение посильности работы учащихся с возникающими на каждом этапе проблемами (рациональное соотношение известного и неизвестного);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значимость для обучаемого информации, получаемой при решении проблемы;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необходимость диалогического, доброжелательного общения с учащимися, когда с вниманием и поощрением относятся к различным точкам зрения, гипотезам, предложениям, высказываемым учениками.</a:t>
            </a: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438149" y="626530"/>
            <a:ext cx="11210925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Условия </a:t>
            </a:r>
            <a:r>
              <a:rPr lang="ru-RU" sz="3200" b="1" dirty="0">
                <a:solidFill>
                  <a:srgbClr val="8238BA"/>
                </a:solidFill>
              </a:rPr>
              <a:t>эффективности реализации </a:t>
            </a:r>
            <a:endParaRPr lang="ru-RU" sz="3200" b="1" dirty="0" smtClean="0">
              <a:solidFill>
                <a:srgbClr val="8238BA"/>
              </a:solidFill>
            </a:endParaRPr>
          </a:p>
          <a:p>
            <a:r>
              <a:rPr lang="ru-RU" sz="3200" b="1" dirty="0" smtClean="0">
                <a:solidFill>
                  <a:srgbClr val="8238BA"/>
                </a:solidFill>
              </a:rPr>
              <a:t>проблемного </a:t>
            </a:r>
            <a:r>
              <a:rPr lang="ru-RU" sz="3200" b="1" dirty="0">
                <a:solidFill>
                  <a:srgbClr val="8238BA"/>
                </a:solidFill>
              </a:rPr>
              <a:t>обучения </a:t>
            </a:r>
          </a:p>
        </p:txBody>
      </p:sp>
      <p:pic>
        <p:nvPicPr>
          <p:cNvPr id="14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5599">
            <a:off x="8092409" y="2786859"/>
            <a:ext cx="2282851" cy="106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Картинки по запросу gjpk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733" y="5095035"/>
            <a:ext cx="3193342" cy="129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7979366" y="3732470"/>
            <a:ext cx="1852258" cy="1750216"/>
            <a:chOff x="1840084" y="2576629"/>
            <a:chExt cx="2687989" cy="2687990"/>
          </a:xfrm>
        </p:grpSpPr>
        <p:pic>
          <p:nvPicPr>
            <p:cNvPr id="19" name="Picture 10" descr="Картинки по запросу глобус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40084" y="2576629"/>
              <a:ext cx="2687989" cy="2687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Картинки по запросу пазл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7151" y="2610496"/>
              <a:ext cx="2292876" cy="2292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Картинки по запросу вопрос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5459" y="3350870"/>
              <a:ext cx="330627" cy="598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Овал 21"/>
            <p:cNvSpPr/>
            <p:nvPr/>
          </p:nvSpPr>
          <p:spPr>
            <a:xfrm>
              <a:off x="2168078" y="2733600"/>
              <a:ext cx="2124000" cy="2069245"/>
            </a:xfrm>
            <a:prstGeom prst="ellipse">
              <a:avLst/>
            </a:prstGeom>
            <a:noFill/>
            <a:ln w="19050">
              <a:solidFill>
                <a:srgbClr val="0000C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3268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28965" y="2488000"/>
            <a:ext cx="48140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DB120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Какие </a:t>
            </a:r>
            <a:r>
              <a:rPr lang="ru-RU" sz="3200" b="1" dirty="0" smtClean="0">
                <a:solidFill>
                  <a:srgbClr val="DB120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темы подходят для проблемного изложения</a:t>
            </a:r>
            <a:endParaRPr lang="ru-RU" sz="3200" b="1" dirty="0">
              <a:solidFill>
                <a:srgbClr val="DB1203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100" name="Picture 4" descr="Картинки по запросу проблемное обучение фго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73" r="28748" b="43413"/>
          <a:stretch/>
        </p:blipFill>
        <p:spPr bwMode="auto">
          <a:xfrm>
            <a:off x="7742970" y="2153293"/>
            <a:ext cx="1113365" cy="118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8024225" y="3338355"/>
            <a:ext cx="550853" cy="529054"/>
            <a:chOff x="9827833" y="3858343"/>
            <a:chExt cx="983288" cy="972000"/>
          </a:xfrm>
        </p:grpSpPr>
        <p:pic>
          <p:nvPicPr>
            <p:cNvPr id="7" name="Picture 8" descr="Картинки по запросу пазл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7833" y="3858343"/>
              <a:ext cx="972000" cy="9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Овал 4"/>
            <p:cNvSpPr/>
            <p:nvPr/>
          </p:nvSpPr>
          <p:spPr>
            <a:xfrm>
              <a:off x="9839121" y="3859083"/>
              <a:ext cx="972000" cy="936000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518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5"/>
          <p:cNvSpPr txBox="1">
            <a:spLocks/>
          </p:cNvSpPr>
          <p:nvPr/>
        </p:nvSpPr>
        <p:spPr>
          <a:xfrm>
            <a:off x="741361" y="1874309"/>
            <a:ext cx="4725989" cy="70696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8238BA"/>
                </a:solidFill>
              </a:rPr>
              <a:t>Материал, который можно излагать проблемно</a:t>
            </a:r>
            <a:endParaRPr lang="ru-RU" b="1" dirty="0">
              <a:solidFill>
                <a:srgbClr val="8238BA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3786" y="3182957"/>
            <a:ext cx="49164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ознакомление </a:t>
            </a:r>
            <a:r>
              <a:rPr lang="ru-RU" dirty="0"/>
              <a:t>учащихся с историей </a:t>
            </a:r>
            <a:r>
              <a:rPr lang="ru-RU" dirty="0" smtClean="0"/>
              <a:t>предмета;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вывод гипотезы решения;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ознакомление с новыми научными данными;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рассмотрение традиционных представлений;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поиск </a:t>
            </a:r>
            <a:r>
              <a:rPr lang="ru-RU" dirty="0"/>
              <a:t>новых подходов к </a:t>
            </a:r>
            <a:r>
              <a:rPr lang="ru-RU" dirty="0" smtClean="0"/>
              <a:t>проблеме. </a:t>
            </a:r>
            <a:endParaRPr lang="ru-RU" dirty="0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1209677" y="331255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smtClean="0">
                <a:solidFill>
                  <a:srgbClr val="8238BA"/>
                </a:solidFill>
              </a:rPr>
              <a:t>Структура проблемного урока</a:t>
            </a:r>
            <a:endParaRPr lang="ru-RU" sz="3200" b="1" dirty="0">
              <a:solidFill>
                <a:srgbClr val="8238BA"/>
              </a:solidFill>
            </a:endParaRPr>
          </a:p>
        </p:txBody>
      </p:sp>
      <p:pic>
        <p:nvPicPr>
          <p:cNvPr id="10" name="Picture 2" descr="Картинки по запросу проблема реш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227792"/>
            <a:ext cx="4911724" cy="292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8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890140"/>
            <a:ext cx="4400550" cy="29295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07" y="1779672"/>
            <a:ext cx="11244336" cy="303997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680782" y="2022387"/>
            <a:ext cx="54539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Овладение логикой поиска через историю открытий – один из перспективных путей формирования проблемного мышления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Единственный путь, ведущий к знанию — это деятельность. Чтобы знания становились инструментами, ученик должен с ними работать, то есть применять, преобразовывать, расширять и дополнять. </a:t>
            </a:r>
          </a:p>
        </p:txBody>
      </p:sp>
    </p:spTree>
    <p:extLst>
      <p:ext uri="{BB962C8B-B14F-4D97-AF65-F5344CB8AC3E}">
        <p14:creationId xmlns:p14="http://schemas.microsoft.com/office/powerpoint/2010/main" val="172422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 idx="4294967295"/>
          </p:nvPr>
        </p:nvSpPr>
        <p:spPr>
          <a:xfrm>
            <a:off x="565113" y="756356"/>
            <a:ext cx="11153104" cy="141111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238BA"/>
                </a:solidFill>
              </a:rPr>
              <a:t>Классификация методов обучения</a:t>
            </a:r>
            <a:endParaRPr lang="ru-RU" sz="3200" b="1" dirty="0">
              <a:solidFill>
                <a:srgbClr val="8238BA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4053" y="2660010"/>
            <a:ext cx="2622553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ПАССИВНЫЕ МЕТОДЫ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5064" y="3488265"/>
            <a:ext cx="3636000" cy="2556000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доминирующая роль </a:t>
            </a:r>
            <a:r>
              <a:rPr lang="ru-RU" dirty="0" smtClean="0"/>
              <a:t>учителя, </a:t>
            </a:r>
            <a:r>
              <a:rPr lang="ru-RU" dirty="0"/>
              <a:t>учащиеся </a:t>
            </a:r>
            <a:r>
              <a:rPr lang="ru-RU" dirty="0" smtClean="0"/>
              <a:t>- пассивные слушатели. </a:t>
            </a:r>
            <a:r>
              <a:rPr lang="ru-RU" dirty="0"/>
              <a:t>Такие методы в рамках ФГОС признаны наименее эффективными, хотя используются на отдельных уроках обучающего типа. Самый распространенный </a:t>
            </a:r>
            <a:r>
              <a:rPr lang="ru-RU" dirty="0" smtClean="0"/>
              <a:t>приём  </a:t>
            </a:r>
            <a:r>
              <a:rPr lang="ru-RU" dirty="0"/>
              <a:t>— </a:t>
            </a:r>
            <a:r>
              <a:rPr lang="ru-RU" dirty="0" smtClean="0"/>
              <a:t>лекция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09920" y="2662029"/>
            <a:ext cx="2622553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АКТВНЫЕ МЕТОДЫ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01198" y="3471874"/>
            <a:ext cx="3240000" cy="2556000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позволяют </a:t>
            </a:r>
            <a:r>
              <a:rPr lang="ru-RU" dirty="0"/>
              <a:t>учителю и ученику выступать равноправными участниками урока, </a:t>
            </a:r>
            <a:endParaRPr lang="ru-RU" dirty="0" smtClean="0"/>
          </a:p>
          <a:p>
            <a:r>
              <a:rPr lang="ru-RU" dirty="0" smtClean="0"/>
              <a:t>взаимодействие </a:t>
            </a:r>
            <a:r>
              <a:rPr lang="ru-RU" dirty="0"/>
              <a:t>происходит по вектору «учитель = ученик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50578" y="2660010"/>
            <a:ext cx="3206043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ИНТЕРАКТИВНЫЕ МЕТОДЫ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50578" y="3488263"/>
            <a:ext cx="3240000" cy="2556000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в процессе урока ученики взаимодействуют не только с учителем, но и друг с другом, </a:t>
            </a:r>
            <a:r>
              <a:rPr lang="ru-RU" dirty="0"/>
              <a:t>взаимодействие происходит по вектору</a:t>
            </a:r>
            <a:r>
              <a:rPr lang="ru-RU" dirty="0" smtClean="0"/>
              <a:t> «учитель = ученик = ученик»</a:t>
            </a:r>
          </a:p>
        </p:txBody>
      </p:sp>
    </p:spTree>
    <p:extLst>
      <p:ext uri="{BB962C8B-B14F-4D97-AF65-F5344CB8AC3E}">
        <p14:creationId xmlns:p14="http://schemas.microsoft.com/office/powerpoint/2010/main" val="208466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444" y="2731912"/>
            <a:ext cx="5407380" cy="3115732"/>
          </a:xfrm>
          <a:prstGeom prst="rect">
            <a:avLst/>
          </a:prstGeom>
        </p:spPr>
      </p:pic>
      <p:sp>
        <p:nvSpPr>
          <p:cNvPr id="3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238BA"/>
                </a:solidFill>
              </a:rPr>
              <a:t>Классификация методов обучения</a:t>
            </a:r>
            <a:endParaRPr lang="ru-RU" sz="3200" b="1" dirty="0">
              <a:solidFill>
                <a:srgbClr val="8238BA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" y="2830641"/>
            <a:ext cx="4769557" cy="286737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868312" y="3614882"/>
            <a:ext cx="3025422" cy="36532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ИНТЕРАКТИВНЫЕ МЕТОДЫ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20369" y="4504337"/>
            <a:ext cx="2710017" cy="365329"/>
          </a:xfrm>
          <a:prstGeom prst="roundRect">
            <a:avLst/>
          </a:prstGeom>
          <a:gradFill flip="none" rotWithShape="1">
            <a:gsLst>
              <a:gs pos="0">
                <a:srgbClr val="8238BA">
                  <a:tint val="66000"/>
                  <a:satMod val="160000"/>
                </a:srgbClr>
              </a:gs>
              <a:gs pos="50000">
                <a:srgbClr val="8238BA">
                  <a:tint val="44500"/>
                  <a:satMod val="160000"/>
                </a:srgbClr>
              </a:gs>
              <a:gs pos="100000">
                <a:srgbClr val="8238BA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КЕЙС-МЕТОД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39468" y="3445188"/>
            <a:ext cx="45268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задаётся </a:t>
            </a:r>
            <a:r>
              <a:rPr lang="ru-RU" sz="2000" dirty="0"/>
              <a:t>ситуация (реальная или максимально приближенная к реальности), которую ученики должны исследовать, предложить варианты </a:t>
            </a:r>
            <a:r>
              <a:rPr lang="ru-RU" sz="2000" dirty="0" smtClean="0"/>
              <a:t>её разрешения</a:t>
            </a:r>
            <a:r>
              <a:rPr lang="ru-RU" sz="2000" dirty="0"/>
              <a:t>, выбрать лучшие из возможных </a:t>
            </a:r>
            <a:r>
              <a:rPr lang="ru-RU" sz="2000" dirty="0" smtClean="0"/>
              <a:t>решений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8030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444" y="2731912"/>
            <a:ext cx="5407380" cy="3115732"/>
          </a:xfrm>
          <a:prstGeom prst="rect">
            <a:avLst/>
          </a:prstGeom>
        </p:spPr>
      </p:pic>
      <p:sp>
        <p:nvSpPr>
          <p:cNvPr id="3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238BA"/>
                </a:solidFill>
              </a:rPr>
              <a:t>Классификация методов обучения</a:t>
            </a:r>
            <a:endParaRPr lang="ru-RU" sz="3200" b="1" dirty="0">
              <a:solidFill>
                <a:srgbClr val="8238BA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" y="2830641"/>
            <a:ext cx="4769557" cy="286737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868312" y="3614882"/>
            <a:ext cx="3025422" cy="36532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ИНТЕРАКТИВНЫЕ МЕТОДЫ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20369" y="4504337"/>
            <a:ext cx="2710017" cy="365329"/>
          </a:xfrm>
          <a:prstGeom prst="roundRect">
            <a:avLst/>
          </a:prstGeom>
          <a:gradFill flip="none" rotWithShape="1">
            <a:gsLst>
              <a:gs pos="0">
                <a:srgbClr val="8238BA">
                  <a:tint val="66000"/>
                  <a:satMod val="160000"/>
                </a:srgbClr>
              </a:gs>
              <a:gs pos="50000">
                <a:srgbClr val="8238BA">
                  <a:tint val="44500"/>
                  <a:satMod val="160000"/>
                </a:srgbClr>
              </a:gs>
              <a:gs pos="100000">
                <a:srgbClr val="8238BA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МЕТОД ПРОЕКТОВ</a:t>
            </a:r>
            <a:endParaRPr lang="ru-RU" sz="1600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3217334" y="4096860"/>
            <a:ext cx="327377" cy="317824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750756" y="3537521"/>
            <a:ext cx="44591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/>
              <a:t>самостоятельное приобретение знаний в процессе решения практических задач или проблем, требующих интеграции знаний из различных предметных областей.</a:t>
            </a:r>
          </a:p>
        </p:txBody>
      </p:sp>
    </p:spTree>
    <p:extLst>
      <p:ext uri="{BB962C8B-B14F-4D97-AF65-F5344CB8AC3E}">
        <p14:creationId xmlns:p14="http://schemas.microsoft.com/office/powerpoint/2010/main" val="101238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444" y="2731912"/>
            <a:ext cx="5407380" cy="3115732"/>
          </a:xfrm>
          <a:prstGeom prst="rect">
            <a:avLst/>
          </a:prstGeom>
        </p:spPr>
      </p:pic>
      <p:sp>
        <p:nvSpPr>
          <p:cNvPr id="3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238BA"/>
                </a:solidFill>
              </a:rPr>
              <a:t>Классификация методов обучения</a:t>
            </a:r>
            <a:endParaRPr lang="ru-RU" sz="3200" b="1" dirty="0">
              <a:solidFill>
                <a:srgbClr val="8238BA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" y="2830641"/>
            <a:ext cx="4769557" cy="286737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868312" y="3614882"/>
            <a:ext cx="3025422" cy="36532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ИНТЕРАКТИВНЫЕ МЕТОДЫ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20369" y="4515626"/>
            <a:ext cx="2710017" cy="365329"/>
          </a:xfrm>
          <a:prstGeom prst="roundRect">
            <a:avLst/>
          </a:prstGeom>
          <a:gradFill flip="none" rotWithShape="1">
            <a:gsLst>
              <a:gs pos="0">
                <a:srgbClr val="8238BA">
                  <a:tint val="66000"/>
                  <a:satMod val="160000"/>
                </a:srgbClr>
              </a:gs>
              <a:gs pos="50000">
                <a:srgbClr val="8238BA">
                  <a:tint val="44500"/>
                  <a:satMod val="160000"/>
                </a:srgbClr>
              </a:gs>
              <a:gs pos="100000">
                <a:srgbClr val="8238BA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ПРОБЛЕМНЫЙ МЕТОД</a:t>
            </a:r>
            <a:endParaRPr lang="ru-RU" sz="1600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3217334" y="4096860"/>
            <a:ext cx="327377" cy="317824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897513" y="3537521"/>
            <a:ext cx="43123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постановка </a:t>
            </a:r>
            <a:r>
              <a:rPr lang="ru-RU" sz="2000" dirty="0"/>
              <a:t>проблемы (проблемной ситуации, проблемного вопроса) и поиск решений этой проблемы через анализ подобных ситуаций (вопросов, явлений</a:t>
            </a:r>
            <a:r>
              <a:rPr lang="ru-RU" sz="2000" dirty="0" smtClean="0"/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757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444" y="2731912"/>
            <a:ext cx="5407380" cy="3115732"/>
          </a:xfrm>
          <a:prstGeom prst="rect">
            <a:avLst/>
          </a:prstGeom>
        </p:spPr>
      </p:pic>
      <p:sp>
        <p:nvSpPr>
          <p:cNvPr id="3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238BA"/>
                </a:solidFill>
              </a:rPr>
              <a:t>Классификация методов обучения</a:t>
            </a:r>
            <a:endParaRPr lang="ru-RU" sz="3200" b="1" dirty="0">
              <a:solidFill>
                <a:srgbClr val="8238BA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" y="2830641"/>
            <a:ext cx="4769557" cy="286737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868312" y="3614882"/>
            <a:ext cx="3025422" cy="36532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ИНТЕРАКТИВНЫЕ МЕТОДЫ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20369" y="4515626"/>
            <a:ext cx="2710017" cy="365329"/>
          </a:xfrm>
          <a:prstGeom prst="roundRect">
            <a:avLst/>
          </a:prstGeom>
          <a:gradFill flip="none" rotWithShape="1">
            <a:gsLst>
              <a:gs pos="0">
                <a:srgbClr val="8238BA">
                  <a:tint val="66000"/>
                  <a:satMod val="160000"/>
                </a:srgbClr>
              </a:gs>
              <a:gs pos="50000">
                <a:srgbClr val="8238BA">
                  <a:tint val="44500"/>
                  <a:satMod val="160000"/>
                </a:srgbClr>
              </a:gs>
              <a:gs pos="100000">
                <a:srgbClr val="8238BA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«МОЗГОВАЯ АТАКА»</a:t>
            </a:r>
            <a:endParaRPr lang="ru-RU" sz="1600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3217334" y="4096860"/>
            <a:ext cx="327377" cy="317824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784622" y="3267129"/>
            <a:ext cx="44252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заключается в коллективном «генерировании </a:t>
            </a:r>
            <a:r>
              <a:rPr lang="ru-RU" sz="2000" dirty="0"/>
              <a:t>идей</a:t>
            </a:r>
            <a:r>
              <a:rPr lang="ru-RU" sz="2000" dirty="0" smtClean="0"/>
              <a:t>»,  способствует </a:t>
            </a:r>
            <a:r>
              <a:rPr lang="ru-RU" sz="2000" dirty="0"/>
              <a:t>динамичности мыслительных процессов, освобождению от инерции мышления, развитию у обучаемых способности абстрагироваться от конкретных </a:t>
            </a:r>
            <a:r>
              <a:rPr lang="ru-RU" sz="2000" dirty="0" smtClean="0"/>
              <a:t>условий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1043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2414</TotalTime>
  <Words>1759</Words>
  <Application>Microsoft Office PowerPoint</Application>
  <PresentationFormat>Широкоэкранный</PresentationFormat>
  <Paragraphs>189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0" baseType="lpstr">
      <vt:lpstr>Arial</vt:lpstr>
      <vt:lpstr>Garamond</vt:lpstr>
      <vt:lpstr>Wingdings</vt:lpstr>
      <vt:lpstr>Натуральные материалы</vt:lpstr>
      <vt:lpstr>Технологии реализации ФГОС: проблемное обучение</vt:lpstr>
      <vt:lpstr>Презентация PowerPoint</vt:lpstr>
      <vt:lpstr>Презентация PowerPoint</vt:lpstr>
      <vt:lpstr>Презентация PowerPoint</vt:lpstr>
      <vt:lpstr>Классификация методов обучения</vt:lpstr>
      <vt:lpstr>Классификация методов обучения</vt:lpstr>
      <vt:lpstr>Классификация методов обучения</vt:lpstr>
      <vt:lpstr>Классификация методов обучения</vt:lpstr>
      <vt:lpstr>Классификация методов обучения</vt:lpstr>
      <vt:lpstr>Классификация методов обучения</vt:lpstr>
      <vt:lpstr>Классификация методов обучения</vt:lpstr>
      <vt:lpstr>Классификация методов обучения</vt:lpstr>
      <vt:lpstr>Презентация PowerPoint</vt:lpstr>
      <vt:lpstr>Презентация PowerPoint</vt:lpstr>
      <vt:lpstr>Механизм психологических процессов при  проблемном обучении</vt:lpstr>
      <vt:lpstr>Презентация PowerPoint</vt:lpstr>
      <vt:lpstr>Развитие теории проблемного обучения</vt:lpstr>
      <vt:lpstr>Развитие теории проблемного обучения</vt:lpstr>
      <vt:lpstr>Развитие теории проблемного обучения</vt:lpstr>
      <vt:lpstr>Презентация PowerPoint</vt:lpstr>
      <vt:lpstr>Сущность проблемного обучения </vt:lpstr>
      <vt:lpstr>Основные понятия проблемного обучения </vt:lpstr>
      <vt:lpstr>Основные понятия проблемного обучения </vt:lpstr>
      <vt:lpstr>Презентация PowerPoint</vt:lpstr>
      <vt:lpstr>Способы создания проблемной ситуации</vt:lpstr>
      <vt:lpstr>Проблемный метод обучения</vt:lpstr>
      <vt:lpstr>Функции  проблемных задач</vt:lpstr>
      <vt:lpstr>Презентация PowerPoint</vt:lpstr>
      <vt:lpstr>Методы проблемного обучения</vt:lpstr>
      <vt:lpstr>Методы проблемного обучения</vt:lpstr>
      <vt:lpstr>Методы проблемного обучения</vt:lpstr>
      <vt:lpstr>Методы проблемного обучения</vt:lpstr>
      <vt:lpstr>Методы проблемного обучения</vt:lpstr>
      <vt:lpstr>Основные методы проблемного обучения</vt:lpstr>
      <vt:lpstr>Основные методы проблемного обучения</vt:lpstr>
      <vt:lpstr>Основные методы проблемного обучения</vt:lpstr>
      <vt:lpstr>Основные методы проблемного обучения</vt:lpstr>
      <vt:lpstr>Основные методы проблемного обучения</vt:lpstr>
      <vt:lpstr>Основные методы проблемного обучения</vt:lpstr>
      <vt:lpstr>Структура проблемного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RePack by Diakov</cp:lastModifiedBy>
  <cp:revision>263</cp:revision>
  <dcterms:created xsi:type="dcterms:W3CDTF">2017-01-09T10:38:11Z</dcterms:created>
  <dcterms:modified xsi:type="dcterms:W3CDTF">2017-04-14T06:47:22Z</dcterms:modified>
</cp:coreProperties>
</file>